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charts/chart3.xml" ContentType="application/vnd.openxmlformats-officedocument.drawingml.char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charts/chart4.xml" ContentType="application/vnd.openxmlformats-officedocument.drawingml.chart+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theme/themeOverride4.xml" ContentType="application/vnd.openxmlformats-officedocument.themeOverrid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Override5.xml" ContentType="application/vnd.openxmlformats-officedocument.themeOverr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s/slide95.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theme/themeOverride2.xml" ContentType="application/vnd.openxmlformats-officedocument.themeOverr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7" r:id="rId4"/>
    <p:sldMasterId id="2147483705" r:id="rId5"/>
    <p:sldMasterId id="2147483723" r:id="rId6"/>
  </p:sldMasterIdLst>
  <p:notesMasterIdLst>
    <p:notesMasterId r:id="rId118"/>
  </p:notesMasterIdLst>
  <p:sldIdLst>
    <p:sldId id="256" r:id="rId7"/>
    <p:sldId id="258" r:id="rId8"/>
    <p:sldId id="259" r:id="rId9"/>
    <p:sldId id="260" r:id="rId10"/>
    <p:sldId id="261" r:id="rId11"/>
    <p:sldId id="262" r:id="rId12"/>
    <p:sldId id="327" r:id="rId13"/>
    <p:sldId id="328" r:id="rId14"/>
    <p:sldId id="329" r:id="rId15"/>
    <p:sldId id="330" r:id="rId16"/>
    <p:sldId id="331" r:id="rId17"/>
    <p:sldId id="332" r:id="rId18"/>
    <p:sldId id="333" r:id="rId19"/>
    <p:sldId id="334" r:id="rId20"/>
    <p:sldId id="269" r:id="rId21"/>
    <p:sldId id="336" r:id="rId22"/>
    <p:sldId id="337" r:id="rId23"/>
    <p:sldId id="338" r:id="rId24"/>
    <p:sldId id="339" r:id="rId25"/>
    <p:sldId id="340" r:id="rId26"/>
    <p:sldId id="341" r:id="rId27"/>
    <p:sldId id="342" r:id="rId28"/>
    <p:sldId id="343" r:id="rId29"/>
    <p:sldId id="344" r:id="rId30"/>
    <p:sldId id="345" r:id="rId31"/>
    <p:sldId id="346" r:id="rId32"/>
    <p:sldId id="347" r:id="rId33"/>
    <p:sldId id="348" r:id="rId34"/>
    <p:sldId id="350" r:id="rId35"/>
    <p:sldId id="351" r:id="rId36"/>
    <p:sldId id="359" r:id="rId37"/>
    <p:sldId id="388" r:id="rId38"/>
    <p:sldId id="389" r:id="rId39"/>
    <p:sldId id="360" r:id="rId40"/>
    <p:sldId id="361" r:id="rId41"/>
    <p:sldId id="362" r:id="rId42"/>
    <p:sldId id="367" r:id="rId43"/>
    <p:sldId id="374" r:id="rId44"/>
    <p:sldId id="375" r:id="rId45"/>
    <p:sldId id="376" r:id="rId46"/>
    <p:sldId id="377" r:id="rId47"/>
    <p:sldId id="369" r:id="rId48"/>
    <p:sldId id="370" r:id="rId49"/>
    <p:sldId id="371" r:id="rId50"/>
    <p:sldId id="372" r:id="rId51"/>
    <p:sldId id="373" r:id="rId52"/>
    <p:sldId id="368" r:id="rId53"/>
    <p:sldId id="380" r:id="rId54"/>
    <p:sldId id="363" r:id="rId55"/>
    <p:sldId id="364" r:id="rId56"/>
    <p:sldId id="365" r:id="rId57"/>
    <p:sldId id="366" r:id="rId58"/>
    <p:sldId id="381" r:id="rId59"/>
    <p:sldId id="382" r:id="rId60"/>
    <p:sldId id="383" r:id="rId61"/>
    <p:sldId id="384" r:id="rId62"/>
    <p:sldId id="385" r:id="rId63"/>
    <p:sldId id="386" r:id="rId64"/>
    <p:sldId id="387" r:id="rId65"/>
    <p:sldId id="390" r:id="rId66"/>
    <p:sldId id="391" r:id="rId67"/>
    <p:sldId id="349" r:id="rId68"/>
    <p:sldId id="353" r:id="rId69"/>
    <p:sldId id="354" r:id="rId70"/>
    <p:sldId id="355" r:id="rId71"/>
    <p:sldId id="356" r:id="rId72"/>
    <p:sldId id="357" r:id="rId73"/>
    <p:sldId id="358" r:id="rId74"/>
    <p:sldId id="400" r:id="rId75"/>
    <p:sldId id="401" r:id="rId76"/>
    <p:sldId id="402" r:id="rId77"/>
    <p:sldId id="403" r:id="rId78"/>
    <p:sldId id="393" r:id="rId79"/>
    <p:sldId id="394" r:id="rId80"/>
    <p:sldId id="395" r:id="rId81"/>
    <p:sldId id="396" r:id="rId82"/>
    <p:sldId id="397" r:id="rId83"/>
    <p:sldId id="398" r:id="rId84"/>
    <p:sldId id="399" r:id="rId85"/>
    <p:sldId id="274" r:id="rId86"/>
    <p:sldId id="275" r:id="rId87"/>
    <p:sldId id="276" r:id="rId88"/>
    <p:sldId id="277" r:id="rId89"/>
    <p:sldId id="278" r:id="rId90"/>
    <p:sldId id="279" r:id="rId91"/>
    <p:sldId id="280" r:id="rId92"/>
    <p:sldId id="290" r:id="rId93"/>
    <p:sldId id="291" r:id="rId94"/>
    <p:sldId id="292" r:id="rId95"/>
    <p:sldId id="293" r:id="rId96"/>
    <p:sldId id="294" r:id="rId97"/>
    <p:sldId id="295" r:id="rId98"/>
    <p:sldId id="299" r:id="rId99"/>
    <p:sldId id="300" r:id="rId100"/>
    <p:sldId id="301" r:id="rId101"/>
    <p:sldId id="304" r:id="rId102"/>
    <p:sldId id="307" r:id="rId103"/>
    <p:sldId id="311" r:id="rId104"/>
    <p:sldId id="312" r:id="rId105"/>
    <p:sldId id="313" r:id="rId106"/>
    <p:sldId id="314" r:id="rId107"/>
    <p:sldId id="315" r:id="rId108"/>
    <p:sldId id="316" r:id="rId109"/>
    <p:sldId id="317" r:id="rId110"/>
    <p:sldId id="319" r:id="rId111"/>
    <p:sldId id="320" r:id="rId112"/>
    <p:sldId id="321" r:id="rId113"/>
    <p:sldId id="322" r:id="rId114"/>
    <p:sldId id="323" r:id="rId115"/>
    <p:sldId id="325" r:id="rId116"/>
    <p:sldId id="404"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5382" autoAdjust="0"/>
  </p:normalViewPr>
  <p:slideViewPr>
    <p:cSldViewPr>
      <p:cViewPr>
        <p:scale>
          <a:sx n="70" d="100"/>
          <a:sy n="70" d="100"/>
        </p:scale>
        <p:origin x="-1386"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58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13" Type="http://schemas.openxmlformats.org/officeDocument/2006/relationships/slide" Target="slides/slide107.xml"/><Relationship Id="rId11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s>
</file>

<file path=ppt/charts/_rels/chart1.xml.rels><?xml version="1.0" encoding="UTF-8" standalone="yes"?>
<Relationships xmlns="http://schemas.openxmlformats.org/package/2006/relationships"><Relationship Id="rId2" Type="http://schemas.openxmlformats.org/officeDocument/2006/relationships/oleObject" Target="file:///H:\SSS_I\SCP%20MS\MS_cso_forum_Sariska_Dec_2010\Presentation_material\botnet_Upto_November2010.xlsx" TargetMode="External"/><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2" Type="http://schemas.openxmlformats.org/officeDocument/2006/relationships/oleObject" Target="file:///C:\$y$t3m%20B@ckup\G\Desktop\Sarma%20Sir\Bot\BotnetStatistics_Jan2010-to-Oct2011.xlsx"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2" Type="http://schemas.openxmlformats.org/officeDocument/2006/relationships/oleObject" Target="file:///C:\$y$t3m%20B@ckup\G\Desktop\Malware\Botnet\BotnetStatistics%202011.xlsx" TargetMode="External"/><Relationship Id="rId1" Type="http://schemas.openxmlformats.org/officeDocument/2006/relationships/themeOverride" Target="../theme/themeOverride4.xml"/></Relationships>
</file>

<file path=ppt/charts/_rels/chart4.xml.rels><?xml version="1.0" encoding="UTF-8" standalone="yes"?>
<Relationships xmlns="http://schemas.openxmlformats.org/package/2006/relationships"><Relationship Id="rId2" Type="http://schemas.openxmlformats.org/officeDocument/2006/relationships/oleObject" Target="file:///C:\$y$t3m%20B@ckup\G\Desktop\Malware\Botnet\MONTHLY%20STATISTICS\BotnetStatisticsDec2011.xlsx" TargetMode="External"/><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plotArea>
      <c:layout/>
      <c:lineChart>
        <c:grouping val="standard"/>
        <c:ser>
          <c:idx val="0"/>
          <c:order val="0"/>
          <c:spPr>
            <a:ln w="44450" cap="sq">
              <a:solidFill>
                <a:schemeClr val="accent6">
                  <a:lumMod val="75000"/>
                </a:schemeClr>
              </a:solidFill>
              <a:bevel/>
            </a:ln>
          </c:spPr>
          <c:marker>
            <c:symbol val="circle"/>
            <c:size val="7"/>
          </c:marker>
          <c:dLbls>
            <c:dLbl>
              <c:idx val="0"/>
              <c:layout>
                <c:manualLayout>
                  <c:x val="-2.9288702928870987E-2"/>
                  <c:y val="-3.1558185404339252E-2"/>
                </c:manualLayout>
              </c:layout>
              <c:showVal val="1"/>
            </c:dLbl>
            <c:dLbl>
              <c:idx val="1"/>
              <c:layout>
                <c:manualLayout>
                  <c:x val="-2.7894002789401108E-2"/>
                  <c:y val="-6.3116370808679184E-2"/>
                </c:manualLayout>
              </c:layout>
              <c:showVal val="1"/>
            </c:dLbl>
            <c:dLbl>
              <c:idx val="2"/>
              <c:layout>
                <c:manualLayout>
                  <c:x val="-2.7894002789401125E-2"/>
                  <c:y val="-3.5502958579881692E-2"/>
                </c:manualLayout>
              </c:layout>
              <c:showVal val="1"/>
            </c:dLbl>
            <c:dLbl>
              <c:idx val="3"/>
              <c:layout>
                <c:manualLayout>
                  <c:x val="-2.7894002789401125E-2"/>
                  <c:y val="-8.2840236686390539E-2"/>
                </c:manualLayout>
              </c:layout>
              <c:showVal val="1"/>
            </c:dLbl>
            <c:dLbl>
              <c:idx val="4"/>
              <c:layout>
                <c:manualLayout>
                  <c:x val="-2.5104602510460716E-2"/>
                  <c:y val="-3.5502958579881692E-2"/>
                </c:manualLayout>
              </c:layout>
              <c:showVal val="1"/>
            </c:dLbl>
            <c:dLbl>
              <c:idx val="5"/>
              <c:layout>
                <c:manualLayout>
                  <c:x val="-1.6736401673640221E-2"/>
                  <c:y val="-4.7337278106509124E-2"/>
                </c:manualLayout>
              </c:layout>
              <c:showVal val="1"/>
            </c:dLbl>
            <c:dLbl>
              <c:idx val="6"/>
              <c:layout>
                <c:manualLayout>
                  <c:x val="-2.0740425464834952E-2"/>
                  <c:y val="-5.5158090703778334E-2"/>
                </c:manualLayout>
              </c:layout>
              <c:showVal val="1"/>
            </c:dLbl>
            <c:dLbl>
              <c:idx val="7"/>
              <c:layout>
                <c:manualLayout>
                  <c:x val="-2.1894965831974315E-2"/>
                  <c:y val="-3.9585240798388606E-2"/>
                </c:manualLayout>
              </c:layout>
              <c:showVal val="1"/>
            </c:dLbl>
            <c:dLbl>
              <c:idx val="8"/>
              <c:layout>
                <c:manualLayout>
                  <c:x val="-1.2552301255230354E-2"/>
                  <c:y val="-4.7337278106509124E-2"/>
                </c:manualLayout>
              </c:layout>
              <c:showVal val="1"/>
            </c:dLbl>
            <c:dLbl>
              <c:idx val="9"/>
              <c:layout>
                <c:manualLayout>
                  <c:x val="-2.2075093466170634E-2"/>
                  <c:y val="-7.4675578343404769E-2"/>
                </c:manualLayout>
              </c:layout>
              <c:showVal val="1"/>
            </c:dLbl>
            <c:dLbl>
              <c:idx val="10"/>
              <c:layout>
                <c:manualLayout>
                  <c:x val="-1.7770946799818405E-2"/>
                  <c:y val="-3.5915888420925017E-2"/>
                </c:manualLayout>
              </c:layout>
              <c:showVal val="1"/>
            </c:dLbl>
            <c:dLbl>
              <c:idx val="11"/>
              <c:layout>
                <c:manualLayout>
                  <c:x val="-3.0295912710611985E-3"/>
                  <c:y val="-2.8163950436428005E-2"/>
                </c:manualLayout>
              </c:layout>
              <c:showVal val="1"/>
            </c:dLbl>
            <c:dLbl>
              <c:idx val="12"/>
              <c:layout>
                <c:manualLayout>
                  <c:x val="-6.4192276265768273E-3"/>
                  <c:y val="-2.4150338765793852E-2"/>
                </c:manualLayout>
              </c:layout>
              <c:showVal val="1"/>
            </c:dLbl>
            <c:dLbl>
              <c:idx val="13"/>
              <c:layout>
                <c:manualLayout>
                  <c:x val="-5.8577405857742022E-2"/>
                  <c:y val="-3.155818540433921E-2"/>
                </c:manualLayout>
              </c:layout>
              <c:showVal val="1"/>
            </c:dLbl>
            <c:dLbl>
              <c:idx val="14"/>
              <c:layout>
                <c:manualLayout>
                  <c:x val="-2.6499302649930962E-2"/>
                  <c:y val="-5.1282051282051294E-2"/>
                </c:manualLayout>
              </c:layout>
              <c:showVal val="1"/>
            </c:dLbl>
            <c:dLbl>
              <c:idx val="15"/>
              <c:layout>
                <c:manualLayout>
                  <c:x val="-3.2078103207810967E-2"/>
                  <c:y val="-5.9171597633137181E-2"/>
                </c:manualLayout>
              </c:layout>
              <c:showVal val="1"/>
            </c:dLbl>
            <c:dLbl>
              <c:idx val="17"/>
              <c:layout>
                <c:manualLayout>
                  <c:x val="-2.3709902370990292E-2"/>
                  <c:y val="-4.3392504930968051E-2"/>
                </c:manualLayout>
              </c:layout>
              <c:showVal val="1"/>
            </c:dLbl>
            <c:dLbl>
              <c:idx val="18"/>
              <c:layout>
                <c:manualLayout>
                  <c:x val="-1.2552301255230354E-2"/>
                  <c:y val="-2.7613412228797506E-2"/>
                </c:manualLayout>
              </c:layout>
              <c:showVal val="1"/>
            </c:dLbl>
            <c:dLbl>
              <c:idx val="19"/>
              <c:layout>
                <c:manualLayout>
                  <c:x val="-4.0446304044631481E-2"/>
                  <c:y val="-4.3392504930968051E-2"/>
                </c:manualLayout>
              </c:layout>
              <c:showVal val="1"/>
            </c:dLbl>
            <c:dLbl>
              <c:idx val="20"/>
              <c:layout>
                <c:manualLayout>
                  <c:x val="-1.5341701534170381E-2"/>
                  <c:y val="-3.5502958579881692E-2"/>
                </c:manualLayout>
              </c:layout>
              <c:showVal val="1"/>
            </c:dLbl>
            <c:dLbl>
              <c:idx val="21"/>
              <c:layout>
                <c:manualLayout>
                  <c:x val="-1.2552301255230354E-2"/>
                  <c:y val="-3.1558185404339252E-2"/>
                </c:manualLayout>
              </c:layout>
              <c:showVal val="1"/>
            </c:dLbl>
            <c:dLbl>
              <c:idx val="22"/>
              <c:layout>
                <c:manualLayout>
                  <c:x val="-2.0920502092050198E-2"/>
                  <c:y val="-3.9447731755424984E-3"/>
                </c:manualLayout>
              </c:layout>
              <c:showVal val="1"/>
            </c:dLbl>
            <c:dLbl>
              <c:idx val="23"/>
              <c:layout>
                <c:manualLayout>
                  <c:x val="-2.6499302649930962E-2"/>
                  <c:y val="-7.8895463510849334E-2"/>
                </c:manualLayout>
              </c:layout>
              <c:showVal val="1"/>
            </c:dLbl>
            <c:dLbl>
              <c:idx val="24"/>
              <c:layout>
                <c:manualLayout>
                  <c:x val="-1.6736401673640221E-2"/>
                  <c:y val="-2.3668639053254437E-2"/>
                </c:manualLayout>
              </c:layout>
              <c:showVal val="1"/>
            </c:dLbl>
            <c:dLbl>
              <c:idx val="25"/>
              <c:layout>
                <c:manualLayout>
                  <c:x val="-3.4867503486751002E-2"/>
                  <c:y val="-5.5226824457594033E-2"/>
                </c:manualLayout>
              </c:layout>
              <c:showVal val="1"/>
            </c:dLbl>
            <c:dLbl>
              <c:idx val="26"/>
              <c:layout>
                <c:manualLayout>
                  <c:x val="-8.368200836820357E-3"/>
                  <c:y val="-5.5226824457594033E-2"/>
                </c:manualLayout>
              </c:layout>
              <c:showVal val="1"/>
            </c:dLbl>
            <c:dLbl>
              <c:idx val="27"/>
              <c:layout>
                <c:manualLayout>
                  <c:x val="-7.1309840023750778E-2"/>
                  <c:y val="-1.2453457852652141E-2"/>
                </c:manualLayout>
              </c:layout>
              <c:showVal val="1"/>
            </c:dLbl>
            <c:dLbl>
              <c:idx val="28"/>
              <c:layout>
                <c:manualLayout>
                  <c:x val="-3.3366700033366677E-2"/>
                  <c:y val="-4.6511627906977784E-2"/>
                </c:manualLayout>
              </c:layout>
              <c:showVal val="1"/>
            </c:dLbl>
            <c:dLbl>
              <c:idx val="29"/>
              <c:layout>
                <c:manualLayout>
                  <c:x val="-4.1841004184100396E-2"/>
                  <c:y val="-5.813953488372213E-2"/>
                </c:manualLayout>
              </c:layout>
              <c:showVal val="1"/>
            </c:dLbl>
            <c:dLbl>
              <c:idx val="30"/>
              <c:layout>
                <c:manualLayout>
                  <c:x val="-4.1841004184100415E-3"/>
                  <c:y val="-1.937984496124031E-2"/>
                </c:manualLayout>
              </c:layout>
              <c:showVal val="1"/>
            </c:dLbl>
            <c:dLbl>
              <c:idx val="31"/>
              <c:layout>
                <c:manualLayout>
                  <c:x val="-3.3606940273607305E-2"/>
                  <c:y val="-5.4263565891472874E-2"/>
                </c:manualLayout>
              </c:layout>
              <c:showVal val="1"/>
            </c:dLbl>
            <c:dLbl>
              <c:idx val="32"/>
              <c:layout>
                <c:manualLayout>
                  <c:x val="-6.6733400066734672E-3"/>
                  <c:y val="1.1627906976744136E-2"/>
                </c:manualLayout>
              </c:layout>
              <c:showVal val="1"/>
            </c:dLbl>
            <c:dLbl>
              <c:idx val="33"/>
              <c:layout>
                <c:manualLayout>
                  <c:x val="-2.4024024024024041E-2"/>
                  <c:y val="-5.0387596899226381E-2"/>
                </c:manualLayout>
              </c:layout>
              <c:showVal val="1"/>
            </c:dLbl>
            <c:txPr>
              <a:bodyPr/>
              <a:lstStyle/>
              <a:p>
                <a:pPr>
                  <a:defRPr lang="en-IN" baseline="0">
                    <a:solidFill>
                      <a:schemeClr val="tx1"/>
                    </a:solidFill>
                  </a:defRPr>
                </a:pPr>
                <a:endParaRPr lang="en-US"/>
              </a:p>
            </c:txPr>
            <c:showVal val="1"/>
          </c:dLbls>
          <c:cat>
            <c:numRef>
              <c:f>'Botnet Statistics 2008-2010'!$A$3:$A$38</c:f>
              <c:numCache>
                <c:formatCode>mmm/yy</c:formatCode>
                <c:ptCount val="36"/>
                <c:pt idx="0">
                  <c:v>39448</c:v>
                </c:pt>
                <c:pt idx="1">
                  <c:v>39479</c:v>
                </c:pt>
                <c:pt idx="2">
                  <c:v>39508</c:v>
                </c:pt>
                <c:pt idx="3">
                  <c:v>39539</c:v>
                </c:pt>
                <c:pt idx="4">
                  <c:v>39569</c:v>
                </c:pt>
                <c:pt idx="5">
                  <c:v>39600</c:v>
                </c:pt>
                <c:pt idx="6">
                  <c:v>39630</c:v>
                </c:pt>
                <c:pt idx="7">
                  <c:v>39661</c:v>
                </c:pt>
                <c:pt idx="8">
                  <c:v>39692</c:v>
                </c:pt>
                <c:pt idx="9">
                  <c:v>39722</c:v>
                </c:pt>
                <c:pt idx="10">
                  <c:v>39753</c:v>
                </c:pt>
                <c:pt idx="11">
                  <c:v>39783</c:v>
                </c:pt>
                <c:pt idx="12">
                  <c:v>39814</c:v>
                </c:pt>
                <c:pt idx="13">
                  <c:v>39845</c:v>
                </c:pt>
                <c:pt idx="14">
                  <c:v>39873</c:v>
                </c:pt>
                <c:pt idx="15">
                  <c:v>39904</c:v>
                </c:pt>
                <c:pt idx="16">
                  <c:v>39934</c:v>
                </c:pt>
                <c:pt idx="17">
                  <c:v>39965</c:v>
                </c:pt>
                <c:pt idx="18">
                  <c:v>39995</c:v>
                </c:pt>
                <c:pt idx="19">
                  <c:v>40026</c:v>
                </c:pt>
                <c:pt idx="20">
                  <c:v>40057</c:v>
                </c:pt>
                <c:pt idx="21">
                  <c:v>40087</c:v>
                </c:pt>
                <c:pt idx="22">
                  <c:v>40118</c:v>
                </c:pt>
                <c:pt idx="23">
                  <c:v>40148</c:v>
                </c:pt>
                <c:pt idx="24">
                  <c:v>40179</c:v>
                </c:pt>
                <c:pt idx="25">
                  <c:v>40210</c:v>
                </c:pt>
                <c:pt idx="26">
                  <c:v>40238</c:v>
                </c:pt>
                <c:pt idx="27">
                  <c:v>40269</c:v>
                </c:pt>
                <c:pt idx="28">
                  <c:v>40299</c:v>
                </c:pt>
                <c:pt idx="29">
                  <c:v>40330</c:v>
                </c:pt>
                <c:pt idx="30">
                  <c:v>40360</c:v>
                </c:pt>
                <c:pt idx="31">
                  <c:v>40391</c:v>
                </c:pt>
                <c:pt idx="32">
                  <c:v>40422</c:v>
                </c:pt>
                <c:pt idx="33">
                  <c:v>40452</c:v>
                </c:pt>
                <c:pt idx="34">
                  <c:v>40483</c:v>
                </c:pt>
                <c:pt idx="35">
                  <c:v>40513</c:v>
                </c:pt>
              </c:numCache>
            </c:numRef>
          </c:cat>
          <c:val>
            <c:numRef>
              <c:f>'Botnet Statistics 2008-2010'!$B$3:$B$38</c:f>
              <c:numCache>
                <c:formatCode>General</c:formatCode>
                <c:ptCount val="36"/>
                <c:pt idx="0">
                  <c:v>2102</c:v>
                </c:pt>
                <c:pt idx="1">
                  <c:v>1279</c:v>
                </c:pt>
                <c:pt idx="2">
                  <c:v>15160</c:v>
                </c:pt>
                <c:pt idx="3">
                  <c:v>8514</c:v>
                </c:pt>
                <c:pt idx="4">
                  <c:v>6182</c:v>
                </c:pt>
                <c:pt idx="5">
                  <c:v>5537</c:v>
                </c:pt>
                <c:pt idx="6">
                  <c:v>74753</c:v>
                </c:pt>
                <c:pt idx="7">
                  <c:v>7055</c:v>
                </c:pt>
                <c:pt idx="8">
                  <c:v>5903</c:v>
                </c:pt>
                <c:pt idx="9">
                  <c:v>5219</c:v>
                </c:pt>
                <c:pt idx="10">
                  <c:v>6435</c:v>
                </c:pt>
                <c:pt idx="11">
                  <c:v>8866</c:v>
                </c:pt>
                <c:pt idx="12">
                  <c:v>277697</c:v>
                </c:pt>
                <c:pt idx="13">
                  <c:v>590362</c:v>
                </c:pt>
                <c:pt idx="14">
                  <c:v>630025</c:v>
                </c:pt>
                <c:pt idx="15">
                  <c:v>1495485</c:v>
                </c:pt>
                <c:pt idx="16">
                  <c:v>453076</c:v>
                </c:pt>
                <c:pt idx="17">
                  <c:v>68824</c:v>
                </c:pt>
                <c:pt idx="18">
                  <c:v>28854</c:v>
                </c:pt>
                <c:pt idx="19">
                  <c:v>188295</c:v>
                </c:pt>
                <c:pt idx="20">
                  <c:v>202478</c:v>
                </c:pt>
                <c:pt idx="21">
                  <c:v>96114</c:v>
                </c:pt>
                <c:pt idx="22">
                  <c:v>49759</c:v>
                </c:pt>
                <c:pt idx="23">
                  <c:v>28197</c:v>
                </c:pt>
                <c:pt idx="24">
                  <c:v>35659</c:v>
                </c:pt>
                <c:pt idx="25">
                  <c:v>158851</c:v>
                </c:pt>
                <c:pt idx="26">
                  <c:v>69183</c:v>
                </c:pt>
                <c:pt idx="27">
                  <c:v>1736353</c:v>
                </c:pt>
                <c:pt idx="28">
                  <c:v>2116482</c:v>
                </c:pt>
                <c:pt idx="29">
                  <c:v>39600</c:v>
                </c:pt>
                <c:pt idx="30">
                  <c:v>32242</c:v>
                </c:pt>
                <c:pt idx="31">
                  <c:v>263196</c:v>
                </c:pt>
                <c:pt idx="32">
                  <c:v>153196</c:v>
                </c:pt>
                <c:pt idx="33">
                  <c:v>274224</c:v>
                </c:pt>
                <c:pt idx="34">
                  <c:v>617365</c:v>
                </c:pt>
              </c:numCache>
            </c:numRef>
          </c:val>
        </c:ser>
        <c:dLbls/>
        <c:marker val="1"/>
        <c:axId val="62699392"/>
        <c:axId val="62700928"/>
      </c:lineChart>
      <c:dateAx>
        <c:axId val="62699392"/>
        <c:scaling>
          <c:orientation val="minMax"/>
        </c:scaling>
        <c:axPos val="b"/>
        <c:numFmt formatCode="mmm/yy" sourceLinked="1"/>
        <c:tickLblPos val="nextTo"/>
        <c:txPr>
          <a:bodyPr/>
          <a:lstStyle/>
          <a:p>
            <a:pPr>
              <a:defRPr lang="en-IN" baseline="0">
                <a:solidFill>
                  <a:schemeClr val="tx1"/>
                </a:solidFill>
              </a:defRPr>
            </a:pPr>
            <a:endParaRPr lang="en-US"/>
          </a:p>
        </c:txPr>
        <c:crossAx val="62700928"/>
        <c:crosses val="autoZero"/>
        <c:auto val="1"/>
        <c:lblOffset val="100"/>
        <c:baseTimeUnit val="months"/>
      </c:dateAx>
      <c:valAx>
        <c:axId val="62700928"/>
        <c:scaling>
          <c:orientation val="minMax"/>
        </c:scaling>
        <c:axPos val="l"/>
        <c:majorGridlines/>
        <c:numFmt formatCode="General" sourceLinked="1"/>
        <c:tickLblPos val="nextTo"/>
        <c:txPr>
          <a:bodyPr/>
          <a:lstStyle/>
          <a:p>
            <a:pPr>
              <a:defRPr lang="en-IN" baseline="0">
                <a:solidFill>
                  <a:schemeClr val="tx1"/>
                </a:solidFill>
              </a:defRPr>
            </a:pPr>
            <a:endParaRPr lang="en-US"/>
          </a:p>
        </c:txPr>
        <c:crossAx val="62699392"/>
        <c:crosses val="autoZero"/>
        <c:crossBetween val="between"/>
      </c:valAx>
      <c:spPr>
        <a:solidFill>
          <a:schemeClr val="bg1">
            <a:lumMod val="75000"/>
          </a:schemeClr>
        </a:solidFill>
      </c:spPr>
    </c:plotArea>
    <c:plotVisOnly val="1"/>
    <c:dispBlanksAs val="gap"/>
  </c:chart>
  <c:spPr>
    <a:solidFill>
      <a:schemeClr val="bg1">
        <a:lumMod val="75000"/>
      </a:schemeClr>
    </a:solidFill>
  </c:sp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en-US"/>
  <c:style val="44"/>
  <c:clrMapOvr bg1="lt1" tx1="dk1" bg2="lt2" tx2="dk2" accent1="accent1" accent2="accent2" accent3="accent3" accent4="accent4" accent5="accent5" accent6="accent6" hlink="hlink" folHlink="folHlink"/>
  <c:chart>
    <c:plotArea>
      <c:layout/>
      <c:barChart>
        <c:barDir val="col"/>
        <c:grouping val="clustered"/>
        <c:ser>
          <c:idx val="0"/>
          <c:order val="0"/>
          <c:dLbls>
            <c:txPr>
              <a:bodyPr/>
              <a:lstStyle/>
              <a:p>
                <a:pPr>
                  <a:defRPr lang="en-IN"/>
                </a:pPr>
                <a:endParaRPr lang="en-US"/>
              </a:p>
            </c:txPr>
            <c:showVal val="1"/>
          </c:dLbls>
          <c:cat>
            <c:numRef>
              <c:f>'[BotnetStatistics_Jan2010-to-Oct2011.xlsx]Sheet1'!$A$2:$A$25</c:f>
              <c:numCache>
                <c:formatCode>mmm/yy</c:formatCode>
                <c:ptCount val="24"/>
                <c:pt idx="0">
                  <c:v>40179</c:v>
                </c:pt>
                <c:pt idx="1">
                  <c:v>40210</c:v>
                </c:pt>
                <c:pt idx="2">
                  <c:v>40238</c:v>
                </c:pt>
                <c:pt idx="3">
                  <c:v>40269</c:v>
                </c:pt>
                <c:pt idx="4">
                  <c:v>40299</c:v>
                </c:pt>
                <c:pt idx="5">
                  <c:v>40330</c:v>
                </c:pt>
                <c:pt idx="6">
                  <c:v>40360</c:v>
                </c:pt>
                <c:pt idx="7">
                  <c:v>40391</c:v>
                </c:pt>
                <c:pt idx="8">
                  <c:v>40422</c:v>
                </c:pt>
                <c:pt idx="9">
                  <c:v>40452</c:v>
                </c:pt>
                <c:pt idx="10">
                  <c:v>40483</c:v>
                </c:pt>
                <c:pt idx="11">
                  <c:v>40513</c:v>
                </c:pt>
                <c:pt idx="12">
                  <c:v>40544</c:v>
                </c:pt>
                <c:pt idx="13">
                  <c:v>40575</c:v>
                </c:pt>
                <c:pt idx="14">
                  <c:v>40603</c:v>
                </c:pt>
                <c:pt idx="15">
                  <c:v>40634</c:v>
                </c:pt>
                <c:pt idx="16">
                  <c:v>40664</c:v>
                </c:pt>
                <c:pt idx="17">
                  <c:v>40695</c:v>
                </c:pt>
                <c:pt idx="18">
                  <c:v>40725</c:v>
                </c:pt>
                <c:pt idx="19">
                  <c:v>40756</c:v>
                </c:pt>
                <c:pt idx="20">
                  <c:v>40787</c:v>
                </c:pt>
                <c:pt idx="21">
                  <c:v>40817</c:v>
                </c:pt>
                <c:pt idx="22">
                  <c:v>40848</c:v>
                </c:pt>
                <c:pt idx="23">
                  <c:v>40878</c:v>
                </c:pt>
              </c:numCache>
            </c:numRef>
          </c:cat>
          <c:val>
            <c:numRef>
              <c:f>'[BotnetStatistics_Jan2010-to-Oct2011.xlsx]Sheet1'!$B$2:$B$25</c:f>
              <c:numCache>
                <c:formatCode>General</c:formatCode>
                <c:ptCount val="24"/>
                <c:pt idx="0">
                  <c:v>35659</c:v>
                </c:pt>
                <c:pt idx="1">
                  <c:v>158851</c:v>
                </c:pt>
                <c:pt idx="2">
                  <c:v>69183</c:v>
                </c:pt>
                <c:pt idx="3">
                  <c:v>1736353</c:v>
                </c:pt>
                <c:pt idx="4">
                  <c:v>2116482</c:v>
                </c:pt>
                <c:pt idx="5">
                  <c:v>39600</c:v>
                </c:pt>
                <c:pt idx="6">
                  <c:v>32242</c:v>
                </c:pt>
                <c:pt idx="7">
                  <c:v>263196</c:v>
                </c:pt>
                <c:pt idx="8">
                  <c:v>153196</c:v>
                </c:pt>
                <c:pt idx="9">
                  <c:v>274224</c:v>
                </c:pt>
                <c:pt idx="10">
                  <c:v>617365</c:v>
                </c:pt>
                <c:pt idx="11">
                  <c:v>1661156</c:v>
                </c:pt>
                <c:pt idx="12">
                  <c:v>2005349</c:v>
                </c:pt>
                <c:pt idx="13">
                  <c:v>1305033</c:v>
                </c:pt>
                <c:pt idx="14">
                  <c:v>1948356</c:v>
                </c:pt>
                <c:pt idx="15">
                  <c:v>2439756</c:v>
                </c:pt>
                <c:pt idx="16">
                  <c:v>2008282</c:v>
                </c:pt>
                <c:pt idx="17">
                  <c:v>2138201</c:v>
                </c:pt>
                <c:pt idx="18">
                  <c:v>2098347</c:v>
                </c:pt>
                <c:pt idx="19">
                  <c:v>2000925</c:v>
                </c:pt>
                <c:pt idx="20">
                  <c:v>2117432</c:v>
                </c:pt>
                <c:pt idx="21">
                  <c:v>2011193</c:v>
                </c:pt>
                <c:pt idx="22">
                  <c:v>2051836</c:v>
                </c:pt>
                <c:pt idx="23">
                  <c:v>1437170</c:v>
                </c:pt>
              </c:numCache>
            </c:numRef>
          </c:val>
        </c:ser>
        <c:dLbls/>
        <c:axId val="63421056"/>
        <c:axId val="62816640"/>
      </c:barChart>
      <c:dateAx>
        <c:axId val="63421056"/>
        <c:scaling>
          <c:orientation val="minMax"/>
        </c:scaling>
        <c:axPos val="b"/>
        <c:numFmt formatCode="mmm/yy" sourceLinked="1"/>
        <c:tickLblPos val="nextTo"/>
        <c:txPr>
          <a:bodyPr/>
          <a:lstStyle/>
          <a:p>
            <a:pPr>
              <a:defRPr lang="en-IN"/>
            </a:pPr>
            <a:endParaRPr lang="en-US"/>
          </a:p>
        </c:txPr>
        <c:crossAx val="62816640"/>
        <c:crosses val="autoZero"/>
        <c:auto val="1"/>
        <c:lblOffset val="100"/>
        <c:baseTimeUnit val="months"/>
      </c:dateAx>
      <c:valAx>
        <c:axId val="62816640"/>
        <c:scaling>
          <c:orientation val="minMax"/>
        </c:scaling>
        <c:axPos val="l"/>
        <c:majorGridlines/>
        <c:numFmt formatCode="General" sourceLinked="1"/>
        <c:tickLblPos val="nextTo"/>
        <c:txPr>
          <a:bodyPr/>
          <a:lstStyle/>
          <a:p>
            <a:pPr>
              <a:defRPr lang="en-IN"/>
            </a:pPr>
            <a:endParaRPr lang="en-US"/>
          </a:p>
        </c:txPr>
        <c:crossAx val="63421056"/>
        <c:crosses val="autoZero"/>
        <c:crossBetween val="between"/>
      </c:valAx>
    </c:plotArea>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en-US"/>
  <c:style val="44"/>
  <c:clrMapOvr bg1="lt1" tx1="dk1" bg2="lt2" tx2="dk2" accent1="accent1" accent2="accent2" accent3="accent3" accent4="accent4" accent5="accent5" accent6="accent6" hlink="hlink" folHlink="folHlink"/>
  <c:chart>
    <c:plotArea>
      <c:layout/>
      <c:barChart>
        <c:barDir val="bar"/>
        <c:grouping val="clustered"/>
        <c:ser>
          <c:idx val="0"/>
          <c:order val="0"/>
          <c:dLbls>
            <c:txPr>
              <a:bodyPr/>
              <a:lstStyle/>
              <a:p>
                <a:pPr>
                  <a:defRPr lang="en-IN"/>
                </a:pPr>
                <a:endParaRPr lang="en-US"/>
              </a:p>
            </c:txPr>
            <c:showVal val="1"/>
          </c:dLbls>
          <c:cat>
            <c:strRef>
              <c:f>Sheet2!$A$2:$A$21</c:f>
              <c:strCache>
                <c:ptCount val="20"/>
                <c:pt idx="0">
                  <c:v>torpig</c:v>
                </c:pt>
                <c:pt idx="1">
                  <c:v>dnschanger</c:v>
                </c:pt>
                <c:pt idx="2">
                  <c:v>mebroot</c:v>
                </c:pt>
                <c:pt idx="3">
                  <c:v>Ponmocup</c:v>
                </c:pt>
                <c:pt idx="4">
                  <c:v>Gozi</c:v>
                </c:pt>
                <c:pt idx="5">
                  <c:v>spam</c:v>
                </c:pt>
                <c:pt idx="6">
                  <c:v>ZeuS</c:v>
                </c:pt>
                <c:pt idx="7">
                  <c:v>TDSS</c:v>
                </c:pt>
                <c:pt idx="8">
                  <c:v>Artro</c:v>
                </c:pt>
                <c:pt idx="9">
                  <c:v>SpyEye</c:v>
                </c:pt>
                <c:pt idx="10">
                  <c:v>irc</c:v>
                </c:pt>
                <c:pt idx="11">
                  <c:v>DDoS.DirtJumper</c:v>
                </c:pt>
                <c:pt idx="12">
                  <c:v>Carberp</c:v>
                </c:pt>
                <c:pt idx="13">
                  <c:v>Gbot</c:v>
                </c:pt>
                <c:pt idx="14">
                  <c:v>honeypot</c:v>
                </c:pt>
                <c:pt idx="15">
                  <c:v>Oficla</c:v>
                </c:pt>
                <c:pt idx="16">
                  <c:v>pushdo</c:v>
                </c:pt>
                <c:pt idx="17">
                  <c:v>Ramnit</c:v>
                </c:pt>
                <c:pt idx="18">
                  <c:v>DDoS_DirtJumper</c:v>
                </c:pt>
                <c:pt idx="19">
                  <c:v>DDoS.Armageddon</c:v>
                </c:pt>
              </c:strCache>
            </c:strRef>
          </c:cat>
          <c:val>
            <c:numRef>
              <c:f>Sheet2!$B$2:$B$21</c:f>
              <c:numCache>
                <c:formatCode>General</c:formatCode>
                <c:ptCount val="20"/>
                <c:pt idx="0">
                  <c:v>883025</c:v>
                </c:pt>
                <c:pt idx="1">
                  <c:v>583138</c:v>
                </c:pt>
                <c:pt idx="2">
                  <c:v>508125</c:v>
                </c:pt>
                <c:pt idx="3">
                  <c:v>178710</c:v>
                </c:pt>
                <c:pt idx="4">
                  <c:v>89319</c:v>
                </c:pt>
                <c:pt idx="5">
                  <c:v>77778</c:v>
                </c:pt>
                <c:pt idx="6">
                  <c:v>72152</c:v>
                </c:pt>
                <c:pt idx="7">
                  <c:v>51815</c:v>
                </c:pt>
                <c:pt idx="8">
                  <c:v>35078</c:v>
                </c:pt>
                <c:pt idx="9">
                  <c:v>32691</c:v>
                </c:pt>
                <c:pt idx="10">
                  <c:v>22969</c:v>
                </c:pt>
                <c:pt idx="11">
                  <c:v>18062</c:v>
                </c:pt>
                <c:pt idx="12">
                  <c:v>16316</c:v>
                </c:pt>
                <c:pt idx="13">
                  <c:v>11200</c:v>
                </c:pt>
                <c:pt idx="14">
                  <c:v>10479</c:v>
                </c:pt>
                <c:pt idx="15">
                  <c:v>9884</c:v>
                </c:pt>
                <c:pt idx="16">
                  <c:v>7667</c:v>
                </c:pt>
                <c:pt idx="17">
                  <c:v>7529</c:v>
                </c:pt>
                <c:pt idx="18">
                  <c:v>4363</c:v>
                </c:pt>
                <c:pt idx="19">
                  <c:v>3973</c:v>
                </c:pt>
              </c:numCache>
            </c:numRef>
          </c:val>
        </c:ser>
        <c:dLbls/>
        <c:axId val="62820352"/>
        <c:axId val="63643648"/>
      </c:barChart>
      <c:catAx>
        <c:axId val="62820352"/>
        <c:scaling>
          <c:orientation val="minMax"/>
        </c:scaling>
        <c:axPos val="l"/>
        <c:tickLblPos val="nextTo"/>
        <c:txPr>
          <a:bodyPr/>
          <a:lstStyle/>
          <a:p>
            <a:pPr>
              <a:defRPr lang="en-IN"/>
            </a:pPr>
            <a:endParaRPr lang="en-US"/>
          </a:p>
        </c:txPr>
        <c:crossAx val="63643648"/>
        <c:crosses val="autoZero"/>
        <c:auto val="1"/>
        <c:lblAlgn val="ctr"/>
        <c:lblOffset val="100"/>
      </c:catAx>
      <c:valAx>
        <c:axId val="63643648"/>
        <c:scaling>
          <c:orientation val="minMax"/>
        </c:scaling>
        <c:axPos val="b"/>
        <c:majorGridlines/>
        <c:numFmt formatCode="General" sourceLinked="1"/>
        <c:tickLblPos val="nextTo"/>
        <c:txPr>
          <a:bodyPr/>
          <a:lstStyle/>
          <a:p>
            <a:pPr>
              <a:defRPr lang="en-IN"/>
            </a:pPr>
            <a:endParaRPr lang="en-US"/>
          </a:p>
        </c:txPr>
        <c:crossAx val="62820352"/>
        <c:crosses val="autoZero"/>
        <c:crossBetween val="between"/>
      </c:valAx>
    </c:plotArea>
    <c:plotVisOnly val="1"/>
    <c:dispBlanksAs val="gap"/>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en-US"/>
  <c:style val="42"/>
  <c:clrMapOvr bg1="lt1" tx1="dk1" bg2="lt2" tx2="dk2" accent1="accent1" accent2="accent2" accent3="accent3" accent4="accent4" accent5="accent5" accent6="accent6" hlink="hlink" folHlink="folHlink"/>
  <c:chart>
    <c:view3D>
      <c:rotX val="30"/>
      <c:perspective val="30"/>
    </c:view3D>
    <c:plotArea>
      <c:layout>
        <c:manualLayout>
          <c:layoutTarget val="inner"/>
          <c:xMode val="edge"/>
          <c:yMode val="edge"/>
          <c:x val="1.0073153271536317E-2"/>
          <c:y val="7.8060514971502834E-2"/>
          <c:w val="0.74496037600098364"/>
          <c:h val="0.92193948502849765"/>
        </c:manualLayout>
      </c:layout>
      <c:pie3DChart>
        <c:varyColors val="1"/>
        <c:ser>
          <c:idx val="0"/>
          <c:order val="0"/>
          <c:explosion val="25"/>
          <c:dLbls>
            <c:dLbl>
              <c:idx val="16"/>
              <c:layout>
                <c:manualLayout>
                  <c:x val="0.11674335738768891"/>
                  <c:y val="-7.36988382612105E-2"/>
                </c:manualLayout>
              </c:layout>
              <c:showVal val="1"/>
            </c:dLbl>
            <c:dLbl>
              <c:idx val="20"/>
              <c:layout>
                <c:manualLayout>
                  <c:x val="0.11937108743013079"/>
                  <c:y val="-0.12038076606554665"/>
                </c:manualLayout>
              </c:layout>
              <c:showVal val="1"/>
            </c:dLbl>
            <c:dLbl>
              <c:idx val="21"/>
              <c:layout>
                <c:manualLayout>
                  <c:x val="0.16906191926097605"/>
                  <c:y val="-7.8885719128358969E-2"/>
                </c:manualLayout>
              </c:layout>
              <c:showVal val="1"/>
            </c:dLbl>
            <c:dLbl>
              <c:idx val="22"/>
              <c:layout>
                <c:manualLayout>
                  <c:x val="0.16141717590238444"/>
                  <c:y val="-1.9236589156151663E-2"/>
                </c:manualLayout>
              </c:layout>
              <c:showVal val="1"/>
            </c:dLbl>
            <c:txPr>
              <a:bodyPr/>
              <a:lstStyle/>
              <a:p>
                <a:pPr>
                  <a:defRPr lang="en-IN"/>
                </a:pPr>
                <a:endParaRPr lang="en-US"/>
              </a:p>
            </c:txPr>
            <c:showVal val="1"/>
            <c:showLeaderLines val="1"/>
          </c:dLbls>
          <c:cat>
            <c:strRef>
              <c:f>Consolidated!$A$6:$A$28</c:f>
              <c:strCache>
                <c:ptCount val="23"/>
                <c:pt idx="0">
                  <c:v>dnschanger</c:v>
                </c:pt>
                <c:pt idx="1">
                  <c:v>mebroot</c:v>
                </c:pt>
                <c:pt idx="2">
                  <c:v>torpig</c:v>
                </c:pt>
                <c:pt idx="3">
                  <c:v>ZeuS</c:v>
                </c:pt>
                <c:pt idx="4">
                  <c:v>Gozi</c:v>
                </c:pt>
                <c:pt idx="5">
                  <c:v>DDoS.DirtJumper</c:v>
                </c:pt>
                <c:pt idx="6">
                  <c:v>Ponmocup</c:v>
                </c:pt>
                <c:pt idx="7">
                  <c:v>other</c:v>
                </c:pt>
                <c:pt idx="8">
                  <c:v>SpyEye</c:v>
                </c:pt>
                <c:pt idx="9">
                  <c:v>DDoS_DirtJumper</c:v>
                </c:pt>
                <c:pt idx="10">
                  <c:v>TDSS</c:v>
                </c:pt>
                <c:pt idx="11">
                  <c:v>DDoS.Armageddon</c:v>
                </c:pt>
                <c:pt idx="12">
                  <c:v>DDoS_Armageddon</c:v>
                </c:pt>
                <c:pt idx="13">
                  <c:v>Carberp</c:v>
                </c:pt>
                <c:pt idx="14">
                  <c:v>'Miner'</c:v>
                </c:pt>
                <c:pt idx="15">
                  <c:v>honeypot</c:v>
                </c:pt>
                <c:pt idx="16">
                  <c:v>irc</c:v>
                </c:pt>
                <c:pt idx="17">
                  <c:v>Dropper_dloader</c:v>
                </c:pt>
                <c:pt idx="18">
                  <c:v>Gbot</c:v>
                </c:pt>
                <c:pt idx="19">
                  <c:v>owly3</c:v>
                </c:pt>
                <c:pt idx="20">
                  <c:v>ssh-brute-force</c:v>
                </c:pt>
                <c:pt idx="21">
                  <c:v>Artro</c:v>
                </c:pt>
                <c:pt idx="22">
                  <c:v>Dropper.dloader</c:v>
                </c:pt>
              </c:strCache>
            </c:strRef>
          </c:cat>
          <c:val>
            <c:numRef>
              <c:f>Consolidated!$B$6:$B$28</c:f>
              <c:numCache>
                <c:formatCode>General</c:formatCode>
                <c:ptCount val="23"/>
                <c:pt idx="0">
                  <c:v>583138</c:v>
                </c:pt>
                <c:pt idx="1">
                  <c:v>23874</c:v>
                </c:pt>
                <c:pt idx="2">
                  <c:v>14067</c:v>
                </c:pt>
                <c:pt idx="3">
                  <c:v>13056</c:v>
                </c:pt>
                <c:pt idx="4">
                  <c:v>8655</c:v>
                </c:pt>
                <c:pt idx="5">
                  <c:v>8552</c:v>
                </c:pt>
                <c:pt idx="6">
                  <c:v>5122</c:v>
                </c:pt>
                <c:pt idx="7">
                  <c:v>4744</c:v>
                </c:pt>
                <c:pt idx="8">
                  <c:v>4690</c:v>
                </c:pt>
                <c:pt idx="9">
                  <c:v>4363</c:v>
                </c:pt>
                <c:pt idx="10">
                  <c:v>3784</c:v>
                </c:pt>
                <c:pt idx="11">
                  <c:v>3285</c:v>
                </c:pt>
                <c:pt idx="12">
                  <c:v>688</c:v>
                </c:pt>
                <c:pt idx="13">
                  <c:v>658</c:v>
                </c:pt>
                <c:pt idx="14">
                  <c:v>459</c:v>
                </c:pt>
                <c:pt idx="15">
                  <c:v>254</c:v>
                </c:pt>
                <c:pt idx="16">
                  <c:v>236</c:v>
                </c:pt>
                <c:pt idx="17">
                  <c:v>95</c:v>
                </c:pt>
                <c:pt idx="18">
                  <c:v>93</c:v>
                </c:pt>
                <c:pt idx="19">
                  <c:v>91</c:v>
                </c:pt>
                <c:pt idx="20">
                  <c:v>85</c:v>
                </c:pt>
                <c:pt idx="21">
                  <c:v>58</c:v>
                </c:pt>
                <c:pt idx="22">
                  <c:v>33</c:v>
                </c:pt>
              </c:numCache>
            </c:numRef>
          </c:val>
        </c:ser>
        <c:dLbls/>
      </c:pie3DChart>
    </c:plotArea>
    <c:legend>
      <c:legendPos val="r"/>
      <c:layout>
        <c:manualLayout>
          <c:xMode val="edge"/>
          <c:yMode val="edge"/>
          <c:x val="0.80333039933701367"/>
          <c:y val="2.6099812741348254E-3"/>
          <c:w val="0.1852024856250987"/>
          <c:h val="0.9973732736773967"/>
        </c:manualLayout>
      </c:layout>
      <c:txPr>
        <a:bodyPr/>
        <a:lstStyle/>
        <a:p>
          <a:pPr>
            <a:defRPr lang="en-IN"/>
          </a:pPr>
          <a:endParaRPr lang="en-US"/>
        </a:p>
      </c:txPr>
    </c:legend>
    <c:plotVisOnly val="1"/>
    <c:dispBlanksAs val="zero"/>
  </c:chart>
  <c:externalData r:id="rId2"/>
</c:chartSpace>
</file>

<file path=ppt/drawings/_rels/vmlDrawing1.v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image" Target="../media/image8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E30801-F4E4-4017-8AA0-364C4C5A59A7}" type="datetimeFigureOut">
              <a:rPr lang="en-IN" smtClean="0"/>
              <a:pPr/>
              <a:t>9/21/2013</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09E812-092A-4545-B363-058B0669F44E}" type="slidenum">
              <a:rPr lang="en-IN" smtClean="0"/>
              <a:pPr/>
              <a:t>‹#›</a:t>
            </a:fld>
            <a:endParaRPr lang="en-IN"/>
          </a:p>
        </p:txBody>
      </p:sp>
    </p:spTree>
    <p:extLst>
      <p:ext uri="{BB962C8B-B14F-4D97-AF65-F5344CB8AC3E}">
        <p14:creationId xmlns:p14="http://schemas.microsoft.com/office/powerpoint/2010/main" xmlns="" val="804377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xfrm>
            <a:off x="914508" y="4344607"/>
            <a:ext cx="5028986" cy="4113556"/>
          </a:xfrm>
          <a:noFill/>
          <a:ln/>
        </p:spPr>
        <p:txBody>
          <a:bodyPr/>
          <a:lstStyle/>
          <a:p>
            <a:pPr eaLnBrk="1" hangingPunct="1">
              <a:spcBef>
                <a:spcPct val="0"/>
              </a:spcBef>
            </a:pPr>
            <a:endParaRPr lang="en-IN" sz="1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11620"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63A5D2DD-6E82-4A5F-81DC-EEBF3FFCD20D}" type="slidenum">
              <a:rPr lang="en-US" sz="1200" u="none" smtClean="0">
                <a:solidFill>
                  <a:prstClr val="black"/>
                </a:solidFill>
              </a:rPr>
              <a:pPr algn="r" eaLnBrk="1" fontAlgn="base" hangingPunct="1">
                <a:spcBef>
                  <a:spcPct val="0"/>
                </a:spcBef>
                <a:spcAft>
                  <a:spcPct val="0"/>
                </a:spcAft>
              </a:pPr>
              <a:t>43</a:t>
            </a:fld>
            <a:endParaRPr lang="en-US" sz="1200" u="none" smtClean="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8548"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A90E98B7-3063-4650-8DA9-4765D938929C}" type="slidenum">
              <a:rPr lang="en-US" sz="1200" u="none" smtClean="0">
                <a:solidFill>
                  <a:prstClr val="black"/>
                </a:solidFill>
              </a:rPr>
              <a:pPr algn="r" eaLnBrk="1" fontAlgn="base" hangingPunct="1">
                <a:spcBef>
                  <a:spcPct val="0"/>
                </a:spcBef>
                <a:spcAft>
                  <a:spcPct val="0"/>
                </a:spcAft>
              </a:pPr>
              <a:t>47</a:t>
            </a:fld>
            <a:endParaRPr lang="en-US" sz="1200" u="none" smtClean="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D009E812-092A-4545-B363-058B0669F44E}" type="slidenum">
              <a:rPr lang="en-IN" smtClean="0">
                <a:solidFill>
                  <a:prstClr val="black"/>
                </a:solidFill>
              </a:rPr>
              <a:pPr/>
              <a:t>49</a:t>
            </a:fld>
            <a:endParaRPr lang="en-IN">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D009E812-092A-4545-B363-058B0669F44E}" type="slidenum">
              <a:rPr lang="en-IN" smtClean="0">
                <a:solidFill>
                  <a:prstClr val="black"/>
                </a:solidFill>
              </a:rPr>
              <a:pPr/>
              <a:t>56</a:t>
            </a:fld>
            <a:endParaRPr lang="en-IN">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2404"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E07A1FF2-8D97-46AD-B24C-DDD46016835C}" type="slidenum">
              <a:rPr lang="en-US" sz="1200" u="none" smtClean="0">
                <a:solidFill>
                  <a:prstClr val="black"/>
                </a:solidFill>
              </a:rPr>
              <a:pPr algn="r" eaLnBrk="1" fontAlgn="base" hangingPunct="1">
                <a:spcBef>
                  <a:spcPct val="0"/>
                </a:spcBef>
                <a:spcAft>
                  <a:spcPct val="0"/>
                </a:spcAft>
              </a:pPr>
              <a:t>60</a:t>
            </a:fld>
            <a:endParaRPr lang="en-US" sz="1200" u="none" smtClean="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3428"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BDD0A9E5-9864-4C36-A485-E3333439EBFD}" type="slidenum">
              <a:rPr lang="en-US" sz="1200" u="none" smtClean="0">
                <a:solidFill>
                  <a:prstClr val="black"/>
                </a:solidFill>
              </a:rPr>
              <a:pPr algn="r" eaLnBrk="1" fontAlgn="base" hangingPunct="1">
                <a:spcBef>
                  <a:spcPct val="0"/>
                </a:spcBef>
                <a:spcAft>
                  <a:spcPct val="0"/>
                </a:spcAft>
              </a:pPr>
              <a:t>61</a:t>
            </a:fld>
            <a:endParaRPr lang="en-US" sz="1200" u="none"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endParaRPr lang="en-IN" dirty="0" smtClean="0"/>
          </a:p>
        </p:txBody>
      </p:sp>
      <p:sp>
        <p:nvSpPr>
          <p:cNvPr id="82948" name="Slide Number Placeholder 3"/>
          <p:cNvSpPr>
            <a:spLocks noGrp="1"/>
          </p:cNvSpPr>
          <p:nvPr>
            <p:ph type="sldNum" sz="quarter" idx="5"/>
          </p:nvPr>
        </p:nvSpPr>
        <p:spPr>
          <a:noFill/>
        </p:spPr>
        <p:txBody>
          <a:bodyPr/>
          <a:lstStyle/>
          <a:p>
            <a:fld id="{A7901391-51A2-4FC4-855F-CF7CE82C12BD}" type="slidenum">
              <a:rPr lang="en-US" smtClean="0">
                <a:solidFill>
                  <a:prstClr val="black"/>
                </a:solidFill>
              </a:rPr>
              <a:pPr/>
              <a:t>67</a:t>
            </a:fld>
            <a:endParaRPr lang="en-US" smtClean="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lnSpcReduction="10000"/>
          </a:bodyPr>
          <a:lstStyle/>
          <a:p>
            <a:pPr eaLnBrk="1" hangingPunct="1">
              <a:defRPr/>
            </a:pPr>
            <a:endParaRPr lang="en-IN" dirty="0"/>
          </a:p>
        </p:txBody>
      </p:sp>
      <p:sp>
        <p:nvSpPr>
          <p:cNvPr id="83972"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2F61FFB3-B002-49E7-B07E-288629C7946B}" type="slidenum">
              <a:rPr lang="en-US" sz="1200">
                <a:solidFill>
                  <a:prstClr val="black"/>
                </a:solidFill>
              </a:rPr>
              <a:pPr algn="r" defTabSz="931863"/>
              <a:t>68</a:t>
            </a:fld>
            <a:endParaRPr lang="en-US" sz="120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66564"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2508F969-51AF-47BC-97AA-899B14C2A61E}" type="slidenum">
              <a:rPr lang="en-US" sz="1200" u="none" smtClean="0">
                <a:solidFill>
                  <a:prstClr val="black"/>
                </a:solidFill>
              </a:rPr>
              <a:pPr algn="r" eaLnBrk="1" fontAlgn="base" hangingPunct="1">
                <a:spcBef>
                  <a:spcPct val="0"/>
                </a:spcBef>
                <a:spcAft>
                  <a:spcPct val="0"/>
                </a:spcAft>
              </a:pPr>
              <a:t>69</a:t>
            </a:fld>
            <a:endParaRPr lang="en-US" sz="1200" u="none" smtClean="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67588"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71E2A741-479F-45D3-9B77-37EBB1936870}" type="slidenum">
              <a:rPr lang="en-US" sz="1200" u="none" smtClean="0">
                <a:solidFill>
                  <a:prstClr val="black"/>
                </a:solidFill>
              </a:rPr>
              <a:pPr algn="r" eaLnBrk="1" fontAlgn="base" hangingPunct="1">
                <a:spcBef>
                  <a:spcPct val="0"/>
                </a:spcBef>
                <a:spcAft>
                  <a:spcPct val="0"/>
                </a:spcAft>
              </a:pPr>
              <a:t>70</a:t>
            </a:fld>
            <a:endParaRPr lang="en-US" sz="1200" u="none"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IN" dirty="0"/>
          </a:p>
        </p:txBody>
      </p:sp>
      <p:sp>
        <p:nvSpPr>
          <p:cNvPr id="78852"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6A318894-7824-4394-8F37-6312546F3256}" type="slidenum">
              <a:rPr lang="en-US" sz="1200" u="none"/>
              <a:pPr algn="r" defTabSz="931863"/>
              <a:t>2</a:t>
            </a:fld>
            <a:endParaRPr lang="en-US" sz="1200" u="non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eaLnBrk="1" hangingPunct="1">
              <a:defRPr/>
            </a:pPr>
            <a:endParaRPr lang="en-IN" dirty="0"/>
          </a:p>
        </p:txBody>
      </p:sp>
      <p:sp>
        <p:nvSpPr>
          <p:cNvPr id="87044"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9268A806-44DE-4890-9345-8DCE2F210A46}" type="slidenum">
              <a:rPr lang="en-US" sz="1200">
                <a:solidFill>
                  <a:prstClr val="black"/>
                </a:solidFill>
              </a:rPr>
              <a:pPr algn="r" defTabSz="931863"/>
              <a:t>73</a:t>
            </a:fld>
            <a:endParaRPr lang="en-US" sz="120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endParaRPr lang="en-IN" dirty="0"/>
          </a:p>
        </p:txBody>
      </p:sp>
      <p:sp>
        <p:nvSpPr>
          <p:cNvPr id="88068"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FFDCE8DF-2B73-4AEE-8D3F-DA66F24CDF9A}" type="slidenum">
              <a:rPr lang="en-US" sz="1200">
                <a:solidFill>
                  <a:prstClr val="black"/>
                </a:solidFill>
              </a:rPr>
              <a:pPr algn="r" defTabSz="931863"/>
              <a:t>74</a:t>
            </a:fld>
            <a:endParaRPr lang="en-US" sz="120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19812"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4BD3A085-5734-4F66-9C4D-1B8CBA06D083}" type="slidenum">
              <a:rPr lang="en-US" sz="1200" smtClean="0">
                <a:solidFill>
                  <a:prstClr val="black"/>
                </a:solidFill>
              </a:rPr>
              <a:pPr algn="r" eaLnBrk="1" fontAlgn="base" hangingPunct="1">
                <a:spcBef>
                  <a:spcPct val="0"/>
                </a:spcBef>
                <a:spcAft>
                  <a:spcPct val="0"/>
                </a:spcAft>
              </a:pPr>
              <a:t>75</a:t>
            </a:fld>
            <a:endParaRPr lang="en-US" sz="1200" smtClean="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endParaRPr lang="en-IN" dirty="0"/>
          </a:p>
        </p:txBody>
      </p:sp>
      <p:sp>
        <p:nvSpPr>
          <p:cNvPr id="89092" name="Slide Number Placeholder 3"/>
          <p:cNvSpPr>
            <a:spLocks noGrp="1"/>
          </p:cNvSpPr>
          <p:nvPr>
            <p:ph type="sldNum" sz="quarter" idx="5"/>
          </p:nvPr>
        </p:nvSpPr>
        <p:spPr>
          <a:noFill/>
        </p:spPr>
        <p:txBody>
          <a:bodyPr/>
          <a:lstStyle/>
          <a:p>
            <a:fld id="{E5BE2AB6-E647-41EA-9490-1F702622EBF7}" type="slidenum">
              <a:rPr lang="en-US" smtClean="0"/>
              <a:pPr/>
              <a:t>80</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D009E812-092A-4545-B363-058B0669F44E}" type="slidenum">
              <a:rPr lang="en-IN" smtClean="0"/>
              <a:pPr/>
              <a:t>81</a:t>
            </a:fld>
            <a:endParaRPr lang="en-I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eaLnBrk="1" hangingPunct="1">
              <a:spcBef>
                <a:spcPct val="0"/>
              </a:spcBef>
            </a:pPr>
            <a:endParaRPr lang="en-IN" smtClean="0"/>
          </a:p>
        </p:txBody>
      </p:sp>
      <p:sp>
        <p:nvSpPr>
          <p:cNvPr id="90116" name="Slide Number Placeholder 3"/>
          <p:cNvSpPr>
            <a:spLocks noGrp="1"/>
          </p:cNvSpPr>
          <p:nvPr>
            <p:ph type="sldNum" sz="quarter" idx="5"/>
          </p:nvPr>
        </p:nvSpPr>
        <p:spPr>
          <a:noFill/>
        </p:spPr>
        <p:txBody>
          <a:bodyPr/>
          <a:lstStyle/>
          <a:p>
            <a:fld id="{18248A0F-14B4-4508-9696-397DD627A687}" type="slidenum">
              <a:rPr lang="en-IN" smtClean="0"/>
              <a:pPr/>
              <a:t>82</a:t>
            </a:fld>
            <a:endParaRPr lang="en-I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91140"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B259DE23-1E37-49CE-907E-419502B70465}" type="slidenum">
              <a:rPr lang="en-US" sz="1200" u="none"/>
              <a:pPr algn="r" defTabSz="931863"/>
              <a:t>83</a:t>
            </a:fld>
            <a:endParaRPr lang="en-US" sz="1200" u="non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92164"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50BD2A66-3699-436F-A6D6-D517ABC18D8C}" type="slidenum">
              <a:rPr lang="en-US" sz="1200" u="none"/>
              <a:pPr algn="r" defTabSz="931863"/>
              <a:t>86</a:t>
            </a:fld>
            <a:endParaRPr lang="en-US" sz="1200" u="non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94212"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C5073670-F48C-412E-ACC3-56070D22FD88}" type="slidenum">
              <a:rPr lang="en-US" sz="1200" u="none" smtClean="0">
                <a:solidFill>
                  <a:prstClr val="black"/>
                </a:solidFill>
              </a:rPr>
              <a:pPr algn="r" eaLnBrk="1" fontAlgn="base" hangingPunct="1">
                <a:spcBef>
                  <a:spcPct val="0"/>
                </a:spcBef>
                <a:spcAft>
                  <a:spcPct val="0"/>
                </a:spcAft>
              </a:pPr>
              <a:t>87</a:t>
            </a:fld>
            <a:endParaRPr lang="en-US" sz="1200" u="none" smtClean="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1380"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44FC7D76-2137-40D1-9F7C-294CE6A557B5}" type="slidenum">
              <a:rPr lang="en-US" sz="1200" u="none" smtClean="0">
                <a:solidFill>
                  <a:prstClr val="black"/>
                </a:solidFill>
              </a:rPr>
              <a:pPr algn="r" eaLnBrk="1" fontAlgn="base" hangingPunct="1">
                <a:spcBef>
                  <a:spcPct val="0"/>
                </a:spcBef>
                <a:spcAft>
                  <a:spcPct val="0"/>
                </a:spcAft>
              </a:pPr>
              <a:t>92</a:t>
            </a:fld>
            <a:endParaRPr lang="en-US" sz="1200" u="none"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02006183-81B6-4A1B-B65B-B681B93945F8}" type="slidenum">
              <a:rPr lang="en-IN" smtClean="0">
                <a:solidFill>
                  <a:prstClr val="black"/>
                </a:solidFill>
              </a:rPr>
              <a:pPr/>
              <a:t>8</a:t>
            </a:fld>
            <a:endParaRPr lang="en-IN">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4452"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4256A7E1-6E37-4118-A7E0-A014C0375A17}" type="slidenum">
              <a:rPr lang="en-US" sz="1200" u="none" smtClean="0">
                <a:solidFill>
                  <a:prstClr val="black"/>
                </a:solidFill>
              </a:rPr>
              <a:pPr algn="r" eaLnBrk="1" fontAlgn="base" hangingPunct="1">
                <a:spcBef>
                  <a:spcPct val="0"/>
                </a:spcBef>
                <a:spcAft>
                  <a:spcPct val="0"/>
                </a:spcAft>
              </a:pPr>
              <a:t>93</a:t>
            </a:fld>
            <a:endParaRPr lang="en-US" sz="1200" u="none" smtClean="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5476"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9E29A9F3-3DDC-41F4-B2A7-4DD9A839CC2C}" type="slidenum">
              <a:rPr lang="en-US" sz="1200" u="none" smtClean="0">
                <a:solidFill>
                  <a:prstClr val="black"/>
                </a:solidFill>
              </a:rPr>
              <a:pPr algn="r" eaLnBrk="1" fontAlgn="base" hangingPunct="1">
                <a:spcBef>
                  <a:spcPct val="0"/>
                </a:spcBef>
                <a:spcAft>
                  <a:spcPct val="0"/>
                </a:spcAft>
              </a:pPr>
              <a:t>94</a:t>
            </a:fld>
            <a:endParaRPr lang="en-US" sz="1200" u="none" smtClean="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6500"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AF707D9C-DA0A-45F9-95BF-903F339AD7E6}" type="slidenum">
              <a:rPr lang="en-US" sz="1200" u="none" smtClean="0">
                <a:solidFill>
                  <a:prstClr val="black"/>
                </a:solidFill>
              </a:rPr>
              <a:pPr algn="r" eaLnBrk="1" fontAlgn="base" hangingPunct="1">
                <a:spcBef>
                  <a:spcPct val="0"/>
                </a:spcBef>
                <a:spcAft>
                  <a:spcPct val="0"/>
                </a:spcAft>
              </a:pPr>
              <a:t>95</a:t>
            </a:fld>
            <a:endParaRPr lang="en-US" sz="1200" u="none" smtClean="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9572"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9BB310A6-9BBE-468D-AF68-AD167CE91D26}" type="slidenum">
              <a:rPr lang="en-US" sz="1200" u="none" smtClean="0">
                <a:solidFill>
                  <a:prstClr val="black"/>
                </a:solidFill>
              </a:rPr>
              <a:pPr algn="r" eaLnBrk="1" fontAlgn="base" hangingPunct="1">
                <a:spcBef>
                  <a:spcPct val="0"/>
                </a:spcBef>
                <a:spcAft>
                  <a:spcPct val="0"/>
                </a:spcAft>
              </a:pPr>
              <a:t>96</a:t>
            </a:fld>
            <a:endParaRPr lang="en-US" sz="1200" u="none" smtClean="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12644"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B19A6EC2-C08C-42E4-84B0-7163B7271576}" type="slidenum">
              <a:rPr lang="en-US" sz="1200" u="none" smtClean="0">
                <a:solidFill>
                  <a:prstClr val="black"/>
                </a:solidFill>
              </a:rPr>
              <a:pPr algn="r" eaLnBrk="1" fontAlgn="base" hangingPunct="1">
                <a:spcBef>
                  <a:spcPct val="0"/>
                </a:spcBef>
                <a:spcAft>
                  <a:spcPct val="0"/>
                </a:spcAft>
              </a:pPr>
              <a:t>97</a:t>
            </a:fld>
            <a:endParaRPr lang="en-US" sz="1200" u="none" smtClean="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11366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454D6BA9-161D-4961-BBF1-299B51D689C1}" type="slidenum">
              <a:rPr lang="en-US" sz="1200" u="none">
                <a:solidFill>
                  <a:prstClr val="black"/>
                </a:solidFill>
              </a:rPr>
              <a:pPr eaLnBrk="1" hangingPunct="1"/>
              <a:t>98</a:t>
            </a:fld>
            <a:endParaRPr lang="en-US" sz="1200" u="none">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D2F2E453-C02A-4855-BC36-237833A99625}" type="slidenum">
              <a:rPr lang="en-US" sz="1200" u="none">
                <a:solidFill>
                  <a:prstClr val="black"/>
                </a:solidFill>
              </a:rPr>
              <a:pPr eaLnBrk="1" hangingPunct="1"/>
              <a:t>99</a:t>
            </a:fld>
            <a:endParaRPr lang="en-US" sz="1200" u="none">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11571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5949AE6A-2EBD-4FD8-8CC2-89FF6EBDEEAD}" type="slidenum">
              <a:rPr lang="en-US" sz="1200" u="none">
                <a:solidFill>
                  <a:prstClr val="black"/>
                </a:solidFill>
              </a:rPr>
              <a:pPr eaLnBrk="1" hangingPunct="1"/>
              <a:t>101</a:t>
            </a:fld>
            <a:endParaRPr lang="en-US" sz="1200" u="none">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E49AF2BD-7876-47F8-9307-2C26928177FE}" type="slidenum">
              <a:rPr lang="en-US" sz="1200" u="none">
                <a:solidFill>
                  <a:prstClr val="black"/>
                </a:solidFill>
              </a:rPr>
              <a:pPr eaLnBrk="1" hangingPunct="1"/>
              <a:t>102</a:t>
            </a:fld>
            <a:endParaRPr lang="en-US" sz="1200" u="none">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11776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6A1AB998-7724-404E-82B6-BB34A2C897B8}" type="slidenum">
              <a:rPr lang="en-US" sz="1200" u="none">
                <a:solidFill>
                  <a:prstClr val="black"/>
                </a:solidFill>
              </a:rPr>
              <a:pPr eaLnBrk="1" hangingPunct="1"/>
              <a:t>103</a:t>
            </a:fld>
            <a:endParaRPr lang="en-US" sz="1200" u="none">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02006183-81B6-4A1B-B65B-B681B93945F8}" type="slidenum">
              <a:rPr lang="en-IN" smtClean="0">
                <a:solidFill>
                  <a:prstClr val="black"/>
                </a:solidFill>
              </a:rPr>
              <a:pPr/>
              <a:t>9</a:t>
            </a:fld>
            <a:endParaRPr lang="en-IN">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IN" dirty="0" smtClean="0"/>
              <a:t>While each fraudster specializes in a different practice, those that participate in the various interactions in the fraudster underground share the following:</a:t>
            </a:r>
          </a:p>
          <a:p>
            <a:pPr eaLnBrk="1" hangingPunct="1">
              <a:defRPr/>
            </a:pPr>
            <a:endParaRPr lang="en-IN" dirty="0" smtClean="0"/>
          </a:p>
          <a:p>
            <a:pPr eaLnBrk="1" hangingPunct="1">
              <a:defRPr/>
            </a:pPr>
            <a:r>
              <a:rPr lang="en-IN" dirty="0" smtClean="0"/>
              <a:t>– Intent – Each fraudster has two main intentions—to make as much money as possible and avoid capture. These are the two characteristics that can be universally applied to every individual fraudster.</a:t>
            </a:r>
          </a:p>
          <a:p>
            <a:pPr eaLnBrk="1" hangingPunct="1">
              <a:defRPr/>
            </a:pPr>
            <a:endParaRPr lang="en-IN" dirty="0" smtClean="0"/>
          </a:p>
          <a:p>
            <a:pPr eaLnBrk="1" hangingPunct="1">
              <a:defRPr/>
            </a:pPr>
            <a:r>
              <a:rPr lang="en-IN" dirty="0" smtClean="0"/>
              <a:t>– Means – Both knowledge and tools can be characterized as the means that allow a criminal to commit acts of fraud. While the means used to commit fraud may differ by the individual fraudster, they all share this common characteristic. By allowing fraudsters to communicate, share best practices and trade tools, the underground serves as a conduit that fosters the continued growth of online fraud and provides a direct impact on the means each fraudster has at his disposal to launch an attack. The underground provides fraudsters with access to the knowledge and tools needed to commit fraud and the ability to purchase or trade services for whatever he is missing.</a:t>
            </a:r>
          </a:p>
          <a:p>
            <a:pPr eaLnBrk="1" hangingPunct="1">
              <a:defRPr/>
            </a:pPr>
            <a:endParaRPr lang="en-IN" dirty="0" smtClean="0"/>
          </a:p>
          <a:p>
            <a:pPr eaLnBrk="1" hangingPunct="1">
              <a:defRPr/>
            </a:pPr>
            <a:r>
              <a:rPr lang="en-IN" dirty="0" smtClean="0"/>
              <a:t>– Target – Every fraudster has a target. A target may be as narrow as a single financial institution or as wide as “U.S. merchants.” Even fraudsters who are not involved in actual </a:t>
            </a:r>
            <a:r>
              <a:rPr lang="en-IN" dirty="0" err="1" smtClean="0"/>
              <a:t>cashout</a:t>
            </a:r>
            <a:r>
              <a:rPr lang="en-IN" dirty="0" smtClean="0"/>
              <a:t> activities have certain targets. For example, a fraudster that sells “dumps” may sell credentials issued by U.S., Canadian and European financial institutions. Fraudsters that sell infrastructure, such as tools, tend to have the widest targets while fraudsters that deal with </a:t>
            </a:r>
            <a:r>
              <a:rPr lang="en-IN" dirty="0" err="1" smtClean="0"/>
              <a:t>cashout</a:t>
            </a:r>
            <a:r>
              <a:rPr lang="en-IN" dirty="0" smtClean="0"/>
              <a:t> operations tend to have the  narrowest.</a:t>
            </a:r>
            <a:endParaRPr lang="en-IN" dirty="0"/>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1BEE8038-1802-4411-BC7C-5B2091AB7E1F}" type="slidenum">
              <a:rPr lang="en-US" sz="1200" u="none">
                <a:solidFill>
                  <a:prstClr val="black"/>
                </a:solidFill>
              </a:rPr>
              <a:pPr eaLnBrk="1" hangingPunct="1"/>
              <a:t>104</a:t>
            </a:fld>
            <a:endParaRPr lang="en-US" sz="1200" u="none">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solidFill>
              <a:srgbClr val="000000"/>
            </a:solidFill>
          </a:ln>
          <a:extLst>
            <a:ext uri="{909E8E84-426E-40DD-AFC4-6F175D3DCCD1}">
              <a14:hiddenFill xmlns:a14="http://schemas.microsoft.com/office/drawing/2010/main" xmlns="">
                <a:solidFill>
                  <a:srgbClr val="FFFFFF"/>
                </a:solidFill>
              </a14:hiddenFill>
            </a:ext>
          </a:extLst>
        </p:spPr>
        <p:txBody>
          <a:bodyPr/>
          <a:lstStyle/>
          <a:p>
            <a:pPr eaLnBrk="1" hangingPunct="1">
              <a:spcBef>
                <a:spcPct val="0"/>
              </a:spcBef>
            </a:pPr>
            <a:endParaRPr lang="en-GB" smtClean="0"/>
          </a:p>
        </p:txBody>
      </p:sp>
      <p:sp>
        <p:nvSpPr>
          <p:cNvPr id="120836"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653C765E-53E3-4EB1-81E6-2E73F6040CB5}" type="slidenum">
              <a:rPr lang="en-US" sz="1200" smtClean="0">
                <a:solidFill>
                  <a:prstClr val="black"/>
                </a:solidFill>
                <a:latin typeface="Calibri" pitchFamily="34" charset="0"/>
              </a:rPr>
              <a:pPr algn="r" eaLnBrk="1" fontAlgn="base" hangingPunct="1">
                <a:spcBef>
                  <a:spcPct val="0"/>
                </a:spcBef>
                <a:spcAft>
                  <a:spcPct val="0"/>
                </a:spcAft>
              </a:pPr>
              <a:t>108</a:t>
            </a:fld>
            <a:endParaRPr lang="en-US" sz="1200" smtClean="0">
              <a:solidFill>
                <a:prstClr val="black"/>
              </a:solidFill>
              <a:latin typeface="Calibri"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eaLnBrk="1" hangingPunct="1">
              <a:defRPr/>
            </a:pPr>
            <a:endParaRPr lang="en-IN" dirty="0"/>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eaLnBrk="1" hangingPunct="1"/>
            <a:fld id="{75F2B3C1-FA5B-4785-87D2-1BFCE14822CD}" type="slidenum">
              <a:rPr lang="en-US" sz="1200" u="none">
                <a:solidFill>
                  <a:prstClr val="black"/>
                </a:solidFill>
              </a:rPr>
              <a:pPr eaLnBrk="1" hangingPunct="1"/>
              <a:t>109</a:t>
            </a:fld>
            <a:endParaRPr lang="en-US" sz="1200" u="none">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endParaRPr lang="en-IN" dirty="0"/>
          </a:p>
        </p:txBody>
      </p:sp>
      <p:sp>
        <p:nvSpPr>
          <p:cNvPr id="84996" name="Slide Number Placeholder 3"/>
          <p:cNvSpPr>
            <a:spLocks noGrp="1"/>
          </p:cNvSpPr>
          <p:nvPr>
            <p:ph type="sldNum" sz="quarter" idx="5"/>
          </p:nvPr>
        </p:nvSpPr>
        <p:spPr>
          <a:noFill/>
        </p:spPr>
        <p:txBody>
          <a:bodyPr/>
          <a:lstStyle/>
          <a:p>
            <a:fld id="{EC07B470-2D42-4BA1-A2C5-503496897500}" type="slidenum">
              <a:rPr lang="en-US" smtClean="0"/>
              <a:pPr/>
              <a:t>15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endParaRPr lang="en-IN" dirty="0"/>
          </a:p>
        </p:txBody>
      </p:sp>
      <p:sp>
        <p:nvSpPr>
          <p:cNvPr id="86020" name="Slide Number Placeholder 3"/>
          <p:cNvSpPr txBox="1">
            <a:spLocks noGrp="1"/>
          </p:cNvSpPr>
          <p:nvPr/>
        </p:nvSpPr>
        <p:spPr bwMode="auto">
          <a:xfrm>
            <a:off x="3883852" y="8684826"/>
            <a:ext cx="2972547" cy="457711"/>
          </a:xfrm>
          <a:prstGeom prst="rect">
            <a:avLst/>
          </a:prstGeom>
          <a:noFill/>
          <a:ln w="9525">
            <a:noFill/>
            <a:miter lim="800000"/>
            <a:headEnd/>
            <a:tailEnd/>
          </a:ln>
        </p:spPr>
        <p:txBody>
          <a:bodyPr lIns="93177" tIns="46589" rIns="93177" bIns="46589" anchor="b"/>
          <a:lstStyle/>
          <a:p>
            <a:pPr algn="r" defTabSz="931863"/>
            <a:fld id="{C5668D2D-3A8C-474F-A9B3-7748364612A6}" type="slidenum">
              <a:rPr lang="en-US" sz="1200">
                <a:solidFill>
                  <a:prstClr val="black"/>
                </a:solidFill>
              </a:rPr>
              <a:pPr algn="r" defTabSz="931863"/>
              <a:t>34</a:t>
            </a:fld>
            <a:endParaRPr lang="en-US" sz="120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1143000" y="685800"/>
            <a:ext cx="4572000" cy="3429000"/>
          </a:xfrm>
          <a:ln/>
        </p:spPr>
      </p:sp>
      <p:sp>
        <p:nvSpPr>
          <p:cNvPr id="124931" name="Notes Placeholder 2"/>
          <p:cNvSpPr>
            <a:spLocks noGrp="1"/>
          </p:cNvSpPr>
          <p:nvPr>
            <p:ph type="body" idx="1"/>
          </p:nvPr>
        </p:nvSpPr>
        <p:spPr>
          <a:noFill/>
        </p:spPr>
        <p:txBody>
          <a:bodyPr/>
          <a:lstStyle/>
          <a:p>
            <a:endParaRPr lang="en-IN" dirty="0" smtClean="0">
              <a:latin typeface="Arial" charset="0"/>
              <a:cs typeface="Arial" charset="0"/>
            </a:endParaRPr>
          </a:p>
        </p:txBody>
      </p:sp>
      <p:sp>
        <p:nvSpPr>
          <p:cNvPr id="124932" name="Slide Number Placeholder 3"/>
          <p:cNvSpPr>
            <a:spLocks noGrp="1"/>
          </p:cNvSpPr>
          <p:nvPr>
            <p:ph type="sldNum" sz="quarter" idx="5"/>
          </p:nvPr>
        </p:nvSpPr>
        <p:spPr>
          <a:noFill/>
          <a:ln>
            <a:miter lim="800000"/>
            <a:headEnd/>
            <a:tailEnd/>
          </a:ln>
        </p:spPr>
        <p:txBody>
          <a:bodyPr/>
          <a:lstStyle/>
          <a:p>
            <a:fld id="{731AD19D-976C-4CF9-8698-EEA51E9B604A}" type="slidenum">
              <a:rPr lang="en-US" smtClean="0">
                <a:solidFill>
                  <a:prstClr val="black"/>
                </a:solidFill>
                <a:latin typeface="Arial" charset="0"/>
              </a:rPr>
              <a:pPr/>
              <a:t>36</a:t>
            </a:fld>
            <a:endParaRPr lang="en-US" smtClean="0">
              <a:solidFill>
                <a:prstClr val="black"/>
              </a:solidFill>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07524"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F750619A-73F7-43D1-AC21-172407F007EE}" type="slidenum">
              <a:rPr lang="en-US" sz="1200" u="none" smtClean="0">
                <a:solidFill>
                  <a:prstClr val="black"/>
                </a:solidFill>
              </a:rPr>
              <a:pPr algn="r" eaLnBrk="1" fontAlgn="base" hangingPunct="1">
                <a:spcBef>
                  <a:spcPct val="0"/>
                </a:spcBef>
                <a:spcAft>
                  <a:spcPct val="0"/>
                </a:spcAft>
              </a:pPr>
              <a:t>37</a:t>
            </a:fld>
            <a:endParaRPr lang="en-US" sz="1200" u="none" smtClean="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solidFill>
            <a:srgbClr val="FFFFFF"/>
          </a:solidFill>
          <a:ln/>
        </p:spPr>
      </p:sp>
      <p:sp>
        <p:nvSpPr>
          <p:cNvPr id="3" name="Notes Placeholder 2"/>
          <p:cNvSpPr>
            <a:spLocks noGrp="1"/>
          </p:cNvSpPr>
          <p:nvPr>
            <p:ph type="body" idx="1"/>
          </p:nvPr>
        </p:nvSpPr>
        <p:spPr>
          <a:xfrm>
            <a:off x="0" y="0"/>
            <a:ext cx="0" cy="0"/>
          </a:xfrm>
        </p:spPr>
        <p:txBody>
          <a:bodyPr>
            <a:normAutofit fontScale="92500"/>
          </a:bodyPr>
          <a:lstStyle/>
          <a:p>
            <a:pPr eaLnBrk="1" hangingPunct="1">
              <a:defRPr/>
            </a:pPr>
            <a:endParaRPr lang="en-IN" dirty="0"/>
          </a:p>
        </p:txBody>
      </p:sp>
      <p:sp>
        <p:nvSpPr>
          <p:cNvPr id="110596"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177" tIns="46589" rIns="93177" bIns="46589" anchor="b"/>
          <a:lstStyle>
            <a:lvl1pPr defTabSz="931863" eaLnBrk="0" hangingPunct="0">
              <a:defRPr sz="2800" u="sng">
                <a:solidFill>
                  <a:schemeClr val="tx1"/>
                </a:solidFill>
                <a:latin typeface="Arial" charset="0"/>
                <a:cs typeface="Arial" charset="0"/>
              </a:defRPr>
            </a:lvl1pPr>
            <a:lvl2pPr marL="742950" indent="-285750" defTabSz="931863" eaLnBrk="0" hangingPunct="0">
              <a:defRPr sz="2800" u="sng">
                <a:solidFill>
                  <a:schemeClr val="tx1"/>
                </a:solidFill>
                <a:latin typeface="Arial" charset="0"/>
                <a:cs typeface="Arial" charset="0"/>
              </a:defRPr>
            </a:lvl2pPr>
            <a:lvl3pPr marL="1143000" indent="-228600" defTabSz="931863" eaLnBrk="0" hangingPunct="0">
              <a:defRPr sz="2800" u="sng">
                <a:solidFill>
                  <a:schemeClr val="tx1"/>
                </a:solidFill>
                <a:latin typeface="Arial" charset="0"/>
                <a:cs typeface="Arial" charset="0"/>
              </a:defRPr>
            </a:lvl3pPr>
            <a:lvl4pPr marL="1600200" indent="-228600" defTabSz="931863" eaLnBrk="0" hangingPunct="0">
              <a:defRPr sz="2800" u="sng">
                <a:solidFill>
                  <a:schemeClr val="tx1"/>
                </a:solidFill>
                <a:latin typeface="Arial" charset="0"/>
                <a:cs typeface="Arial" charset="0"/>
              </a:defRPr>
            </a:lvl4pPr>
            <a:lvl5pPr marL="2057400" indent="-228600" defTabSz="931863" eaLnBrk="0" hangingPunct="0">
              <a:defRPr sz="2800" u="sng">
                <a:solidFill>
                  <a:schemeClr val="tx1"/>
                </a:solidFill>
                <a:latin typeface="Arial" charset="0"/>
                <a:cs typeface="Arial" charset="0"/>
              </a:defRPr>
            </a:lvl5pPr>
            <a:lvl6pPr marL="2514600" indent="-228600" defTabSz="931863" eaLnBrk="0" fontAlgn="base" hangingPunct="0">
              <a:spcBef>
                <a:spcPct val="0"/>
              </a:spcBef>
              <a:spcAft>
                <a:spcPct val="0"/>
              </a:spcAft>
              <a:defRPr sz="2800" u="sng">
                <a:solidFill>
                  <a:schemeClr val="tx1"/>
                </a:solidFill>
                <a:latin typeface="Arial" charset="0"/>
                <a:cs typeface="Arial" charset="0"/>
              </a:defRPr>
            </a:lvl6pPr>
            <a:lvl7pPr marL="2971800" indent="-228600" defTabSz="931863" eaLnBrk="0" fontAlgn="base" hangingPunct="0">
              <a:spcBef>
                <a:spcPct val="0"/>
              </a:spcBef>
              <a:spcAft>
                <a:spcPct val="0"/>
              </a:spcAft>
              <a:defRPr sz="2800" u="sng">
                <a:solidFill>
                  <a:schemeClr val="tx1"/>
                </a:solidFill>
                <a:latin typeface="Arial" charset="0"/>
                <a:cs typeface="Arial" charset="0"/>
              </a:defRPr>
            </a:lvl7pPr>
            <a:lvl8pPr marL="3429000" indent="-228600" defTabSz="931863" eaLnBrk="0" fontAlgn="base" hangingPunct="0">
              <a:spcBef>
                <a:spcPct val="0"/>
              </a:spcBef>
              <a:spcAft>
                <a:spcPct val="0"/>
              </a:spcAft>
              <a:defRPr sz="2800" u="sng">
                <a:solidFill>
                  <a:schemeClr val="tx1"/>
                </a:solidFill>
                <a:latin typeface="Arial" charset="0"/>
                <a:cs typeface="Arial" charset="0"/>
              </a:defRPr>
            </a:lvl8pPr>
            <a:lvl9pPr marL="3886200" indent="-228600" defTabSz="931863"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fld id="{410A6FE9-5991-4711-8E53-DFD245DFA5DF}" type="slidenum">
              <a:rPr lang="en-US" sz="1200" u="none" smtClean="0">
                <a:solidFill>
                  <a:prstClr val="black"/>
                </a:solidFill>
              </a:rPr>
              <a:pPr algn="r" eaLnBrk="1" fontAlgn="base" hangingPunct="1">
                <a:spcBef>
                  <a:spcPct val="0"/>
                </a:spcBef>
                <a:spcAft>
                  <a:spcPct val="0"/>
                </a:spcAft>
              </a:pPr>
              <a:t>42</a:t>
            </a:fld>
            <a:endParaRPr lang="en-US" sz="1200" u="none"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28DE90CD-A016-4EAE-8196-C3BBCD03D948}" type="datetimeFigureOut">
              <a:rPr lang="en-IN" smtClean="0"/>
              <a:pPr/>
              <a:t>9/21/2013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8DE90CD-A016-4EAE-8196-C3BBCD03D948}" type="datetimeFigureOut">
              <a:rPr lang="en-IN" smtClean="0"/>
              <a:pPr/>
              <a:t>9/21/2013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8DE90CD-A016-4EAE-8196-C3BBCD03D948}" type="datetimeFigureOut">
              <a:rPr lang="en-IN" smtClean="0"/>
              <a:pPr/>
              <a:t>9/21/2013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8288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8288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8DE90CD-A016-4EAE-8196-C3BBCD03D948}" type="datetimeFigureOut">
              <a:rPr lang="en-IN" smtClean="0"/>
              <a:pPr/>
              <a:t>9/21/2013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38200"/>
            <a:ext cx="2057400" cy="536416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838200"/>
            <a:ext cx="6019800" cy="5364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457200" y="18288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8288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762000"/>
            <a:ext cx="8229600" cy="5364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3" name="Rectangle 5"/>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ftr" sz="quarter" idx="11"/>
          </p:nvPr>
        </p:nvSpPr>
        <p:spPr>
          <a:xfrm>
            <a:off x="0" y="6477000"/>
            <a:ext cx="9144000" cy="381000"/>
          </a:xfrm>
          <a:prstGeom prst="rect">
            <a:avLst/>
          </a:prstGeom>
          <a:ln/>
        </p:spPr>
        <p:txBody>
          <a:bodyPr/>
          <a:lstStyle>
            <a:lvl1pPr>
              <a:defRPr/>
            </a:lvl1pPr>
          </a:lstStyle>
          <a:p>
            <a:pPr>
              <a:defRPr/>
            </a:pPr>
            <a:r>
              <a:rPr lang="en-US"/>
              <a:t>				</a:t>
            </a:r>
          </a:p>
        </p:txBody>
      </p:sp>
      <p:sp>
        <p:nvSpPr>
          <p:cNvPr id="5" name="Rectangle 7"/>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2589A6A-F2E7-47FA-A9E5-1D192BE886C1}"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N"/>
          </a:p>
        </p:txBody>
      </p:sp>
    </p:spTree>
    <p:extLst>
      <p:ext uri="{BB962C8B-B14F-4D97-AF65-F5344CB8AC3E}">
        <p14:creationId xmlns:p14="http://schemas.microsoft.com/office/powerpoint/2010/main" xmlns="" val="19149164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1575232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8351098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8288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8288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17959374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4268812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DE90CD-A016-4EAE-8196-C3BBCD03D948}" type="datetimeFigureOut">
              <a:rPr lang="en-IN" smtClean="0"/>
              <a:pPr/>
              <a:t>9/21/2013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xmlns="" val="27747502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88044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536129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40458940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22832220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38200"/>
            <a:ext cx="2057400" cy="536416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838200"/>
            <a:ext cx="6019800" cy="5364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14776932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457200" y="18288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8288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16354166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FC607537-9427-4EA4-BE03-FABBFB68F9D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1529638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428FEF44-37FB-4FBB-8997-4563AE0116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9856472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8BDECD1A-DAE9-4A7F-AFF8-40C61E1B124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17343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28DE90CD-A016-4EAE-8196-C3BBCD03D948}" type="datetimeFigureOut">
              <a:rPr lang="en-IN" smtClean="0"/>
              <a:pPr/>
              <a:t>9/21/2013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4F1CBD4B-D414-419C-8732-7029B3C8B04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1796828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9" name="Rectangle 7"/>
          <p:cNvSpPr>
            <a:spLocks noGrp="1" noChangeArrowheads="1"/>
          </p:cNvSpPr>
          <p:nvPr>
            <p:ph type="sldNum" sz="quarter" idx="12"/>
          </p:nvPr>
        </p:nvSpPr>
        <p:spPr>
          <a:ln/>
        </p:spPr>
        <p:txBody>
          <a:bodyPr/>
          <a:lstStyle>
            <a:lvl1pPr>
              <a:defRPr/>
            </a:lvl1pPr>
          </a:lstStyle>
          <a:p>
            <a:pPr>
              <a:defRPr/>
            </a:pPr>
            <a:fld id="{A93AC22B-F7D9-415E-B14F-5C7B07A11FE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2636161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5" name="Rectangle 7"/>
          <p:cNvSpPr>
            <a:spLocks noGrp="1" noChangeArrowheads="1"/>
          </p:cNvSpPr>
          <p:nvPr>
            <p:ph type="sldNum" sz="quarter" idx="12"/>
          </p:nvPr>
        </p:nvSpPr>
        <p:spPr>
          <a:ln/>
        </p:spPr>
        <p:txBody>
          <a:bodyPr/>
          <a:lstStyle>
            <a:lvl1pPr>
              <a:defRPr/>
            </a:lvl1pPr>
          </a:lstStyle>
          <a:p>
            <a:pPr>
              <a:defRPr/>
            </a:pPr>
            <a:fld id="{CB5EC2F2-2625-4F21-A501-A481389A183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7810862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4" name="Rectangle 7"/>
          <p:cNvSpPr>
            <a:spLocks noGrp="1" noChangeArrowheads="1"/>
          </p:cNvSpPr>
          <p:nvPr>
            <p:ph type="sldNum" sz="quarter" idx="12"/>
          </p:nvPr>
        </p:nvSpPr>
        <p:spPr>
          <a:ln/>
        </p:spPr>
        <p:txBody>
          <a:bodyPr/>
          <a:lstStyle>
            <a:lvl1pPr>
              <a:defRPr/>
            </a:lvl1pPr>
          </a:lstStyle>
          <a:p>
            <a:pPr>
              <a:defRPr/>
            </a:pPr>
            <a:fld id="{58800B7E-51CF-4F28-B0BC-8FD377BFD23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0666252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9F592C40-CA29-45C1-B13F-748A6EBB1A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9517219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5FF0DD25-67B5-4259-A6D8-07965E5D12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9284300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9797465A-B966-4595-B9C2-E5A8648A2A5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8930546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0"/>
            <a:ext cx="2057400" cy="5364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0"/>
            <a:ext cx="6019800" cy="5364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EB8C1D6D-BC43-4E09-9E3F-FED0254AEA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0165143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BA231CF8-0BA8-4DF6-9D27-2E0F38AC1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5674999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762000"/>
            <a:ext cx="8229600" cy="8382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9" name="Rectangle 7"/>
          <p:cNvSpPr>
            <a:spLocks noGrp="1" noChangeArrowheads="1"/>
          </p:cNvSpPr>
          <p:nvPr>
            <p:ph type="sldNum" sz="quarter" idx="12"/>
          </p:nvPr>
        </p:nvSpPr>
        <p:spPr>
          <a:ln/>
        </p:spPr>
        <p:txBody>
          <a:bodyPr/>
          <a:lstStyle>
            <a:lvl1pPr>
              <a:defRPr/>
            </a:lvl1pPr>
          </a:lstStyle>
          <a:p>
            <a:pPr>
              <a:defRPr/>
            </a:pPr>
            <a:fld id="{DD4FAF0E-6456-470A-969D-85852ABE6A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017946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28DE90CD-A016-4EAE-8196-C3BBCD03D948}" type="datetimeFigureOut">
              <a:rPr lang="en-IN" smtClean="0"/>
              <a:pPr/>
              <a:t>9/21/2013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574A4DF6-FEEA-4993-8938-2BB2C6A8BA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814346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E67B0BA6-E214-499F-826F-539068766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5514923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8" name="Rectangle 7"/>
          <p:cNvSpPr>
            <a:spLocks noGrp="1" noChangeArrowheads="1"/>
          </p:cNvSpPr>
          <p:nvPr>
            <p:ph type="sldNum" sz="quarter" idx="12"/>
          </p:nvPr>
        </p:nvSpPr>
        <p:spPr>
          <a:ln/>
        </p:spPr>
        <p:txBody>
          <a:bodyPr/>
          <a:lstStyle>
            <a:lvl1pPr>
              <a:defRPr/>
            </a:lvl1pPr>
          </a:lstStyle>
          <a:p>
            <a:pPr>
              <a:defRPr/>
            </a:pPr>
            <a:fld id="{1C32A050-93AC-4BBA-A593-B964A7EC532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029492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762000"/>
            <a:ext cx="8229600" cy="5364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3"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5" name="Rectangle 7"/>
          <p:cNvSpPr>
            <a:spLocks noGrp="1" noChangeArrowheads="1"/>
          </p:cNvSpPr>
          <p:nvPr>
            <p:ph type="sldNum" sz="quarter" idx="12"/>
          </p:nvPr>
        </p:nvSpPr>
        <p:spPr>
          <a:ln/>
        </p:spPr>
        <p:txBody>
          <a:bodyPr/>
          <a:lstStyle>
            <a:lvl1pPr>
              <a:defRPr/>
            </a:lvl1pPr>
          </a:lstStyle>
          <a:p>
            <a:pPr>
              <a:defRPr/>
            </a:pPr>
            <a:fld id="{E7552972-BF79-4132-B77D-A95D4B10F93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9785162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37285E5F-EA14-463B-A943-4312A57676D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9875649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4DDC68A7-ED65-4C66-B3DA-1868128AEB0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1830402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A46EAD7C-9D1E-43BC-83C3-8819FF5D96D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2186067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71084403-191C-4B53-A1D1-2A35A3F30F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2743542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9" name="Rectangle 7"/>
          <p:cNvSpPr>
            <a:spLocks noGrp="1" noChangeArrowheads="1"/>
          </p:cNvSpPr>
          <p:nvPr>
            <p:ph type="sldNum" sz="quarter" idx="12"/>
          </p:nvPr>
        </p:nvSpPr>
        <p:spPr>
          <a:ln/>
        </p:spPr>
        <p:txBody>
          <a:bodyPr/>
          <a:lstStyle>
            <a:lvl1pPr>
              <a:defRPr/>
            </a:lvl1pPr>
          </a:lstStyle>
          <a:p>
            <a:pPr>
              <a:defRPr/>
            </a:pPr>
            <a:fld id="{DED48FFF-E545-4EEC-9176-D8D1F2DD49E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0827625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5" name="Rectangle 7"/>
          <p:cNvSpPr>
            <a:spLocks noGrp="1" noChangeArrowheads="1"/>
          </p:cNvSpPr>
          <p:nvPr>
            <p:ph type="sldNum" sz="quarter" idx="12"/>
          </p:nvPr>
        </p:nvSpPr>
        <p:spPr>
          <a:ln/>
        </p:spPr>
        <p:txBody>
          <a:bodyPr/>
          <a:lstStyle>
            <a:lvl1pPr>
              <a:defRPr/>
            </a:lvl1pPr>
          </a:lstStyle>
          <a:p>
            <a:pPr>
              <a:defRPr/>
            </a:pPr>
            <a:fld id="{5773DA08-0EF5-44B3-A1B0-EAA02A41331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581502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28DE90CD-A016-4EAE-8196-C3BBCD03D948}" type="datetimeFigureOut">
              <a:rPr lang="en-IN" smtClean="0"/>
              <a:pPr/>
              <a:t>9/21/2013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4" name="Rectangle 7"/>
          <p:cNvSpPr>
            <a:spLocks noGrp="1" noChangeArrowheads="1"/>
          </p:cNvSpPr>
          <p:nvPr>
            <p:ph type="sldNum" sz="quarter" idx="12"/>
          </p:nvPr>
        </p:nvSpPr>
        <p:spPr>
          <a:ln/>
        </p:spPr>
        <p:txBody>
          <a:bodyPr/>
          <a:lstStyle>
            <a:lvl1pPr>
              <a:defRPr/>
            </a:lvl1pPr>
          </a:lstStyle>
          <a:p>
            <a:pPr>
              <a:defRPr/>
            </a:pPr>
            <a:fld id="{17661969-9CC9-4A58-898F-39F183C533B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5575347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B4F046AA-5A4C-4656-B57E-E36D16CB77B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497622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A773FF65-DDE6-4A23-9520-B74F5228EA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5220746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B5318F53-D460-4739-9081-E8784AEC88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5718179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0"/>
            <a:ext cx="2057400" cy="5364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0"/>
            <a:ext cx="6019800" cy="5364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3F935881-4297-4464-8AA8-5444ED35D4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7176647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6" name="Rectangle 7"/>
          <p:cNvSpPr>
            <a:spLocks noGrp="1" noChangeArrowheads="1"/>
          </p:cNvSpPr>
          <p:nvPr>
            <p:ph type="sldNum" sz="quarter" idx="12"/>
          </p:nvPr>
        </p:nvSpPr>
        <p:spPr>
          <a:ln/>
        </p:spPr>
        <p:txBody>
          <a:bodyPr/>
          <a:lstStyle>
            <a:lvl1pPr>
              <a:defRPr/>
            </a:lvl1pPr>
          </a:lstStyle>
          <a:p>
            <a:pPr>
              <a:defRPr/>
            </a:pPr>
            <a:fld id="{6B86250A-50C3-49AF-ACAA-497DD2771FE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8732498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762000"/>
            <a:ext cx="8229600" cy="8382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9" name="Rectangle 7"/>
          <p:cNvSpPr>
            <a:spLocks noGrp="1" noChangeArrowheads="1"/>
          </p:cNvSpPr>
          <p:nvPr>
            <p:ph type="sldNum" sz="quarter" idx="12"/>
          </p:nvPr>
        </p:nvSpPr>
        <p:spPr>
          <a:ln/>
        </p:spPr>
        <p:txBody>
          <a:bodyPr/>
          <a:lstStyle>
            <a:lvl1pPr>
              <a:defRPr/>
            </a:lvl1pPr>
          </a:lstStyle>
          <a:p>
            <a:pPr>
              <a:defRPr/>
            </a:pPr>
            <a:fld id="{2688531D-3ED9-4291-BE3F-FE58190EE5D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202972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693BA63E-93B2-4A92-8F0B-C05A77F5845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6365678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7" name="Rectangle 7"/>
          <p:cNvSpPr>
            <a:spLocks noGrp="1" noChangeArrowheads="1"/>
          </p:cNvSpPr>
          <p:nvPr>
            <p:ph type="sldNum" sz="quarter" idx="12"/>
          </p:nvPr>
        </p:nvSpPr>
        <p:spPr>
          <a:ln/>
        </p:spPr>
        <p:txBody>
          <a:bodyPr/>
          <a:lstStyle>
            <a:lvl1pPr>
              <a:defRPr/>
            </a:lvl1pPr>
          </a:lstStyle>
          <a:p>
            <a:pPr>
              <a:defRPr/>
            </a:pPr>
            <a:fld id="{D32C9B3D-6313-4F21-9E51-7931B96CF0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4428214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8" name="Rectangle 7"/>
          <p:cNvSpPr>
            <a:spLocks noGrp="1" noChangeArrowheads="1"/>
          </p:cNvSpPr>
          <p:nvPr>
            <p:ph type="sldNum" sz="quarter" idx="12"/>
          </p:nvPr>
        </p:nvSpPr>
        <p:spPr>
          <a:ln/>
        </p:spPr>
        <p:txBody>
          <a:bodyPr/>
          <a:lstStyle>
            <a:lvl1pPr>
              <a:defRPr/>
            </a:lvl1pPr>
          </a:lstStyle>
          <a:p>
            <a:pPr>
              <a:defRPr/>
            </a:pPr>
            <a:fld id="{46110122-5DEF-44E0-96D6-85B307536A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080723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DE90CD-A016-4EAE-8196-C3BBCD03D948}" type="datetimeFigureOut">
              <a:rPr lang="en-IN" smtClean="0"/>
              <a:pPr/>
              <a:t>9/21/2013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762000"/>
            <a:ext cx="8229600" cy="5364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3"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				</a:t>
            </a:r>
          </a:p>
        </p:txBody>
      </p:sp>
      <p:sp>
        <p:nvSpPr>
          <p:cNvPr id="5" name="Rectangle 7"/>
          <p:cNvSpPr>
            <a:spLocks noGrp="1" noChangeArrowheads="1"/>
          </p:cNvSpPr>
          <p:nvPr>
            <p:ph type="sldNum" sz="quarter" idx="12"/>
          </p:nvPr>
        </p:nvSpPr>
        <p:spPr>
          <a:ln/>
        </p:spPr>
        <p:txBody>
          <a:bodyPr/>
          <a:lstStyle>
            <a:lvl1pPr>
              <a:defRPr/>
            </a:lvl1pPr>
          </a:lstStyle>
          <a:p>
            <a:pPr>
              <a:defRPr/>
            </a:pPr>
            <a:fld id="{1A3B7C61-F0C6-4622-A8A2-35A606FEB4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99950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N"/>
          </a:p>
        </p:txBody>
      </p:sp>
    </p:spTree>
    <p:extLst>
      <p:ext uri="{BB962C8B-B14F-4D97-AF65-F5344CB8AC3E}">
        <p14:creationId xmlns:p14="http://schemas.microsoft.com/office/powerpoint/2010/main" xmlns="" val="16395493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28481276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17252543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8288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8288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39358571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40014909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xmlns="" val="382957791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0819227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6114480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6277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DE90CD-A016-4EAE-8196-C3BBCD03D948}" type="datetimeFigureOut">
              <a:rPr lang="en-IN" smtClean="0"/>
              <a:pPr/>
              <a:t>9/21/2013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36800564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38200"/>
            <a:ext cx="2057400" cy="536416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838200"/>
            <a:ext cx="6019800" cy="5364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30847102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457200" y="18288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828800"/>
            <a:ext cx="4038600" cy="4373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xmlns="" val="2123917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DE90CD-A016-4EAE-8196-C3BBCD03D948}" type="datetimeFigureOut">
              <a:rPr lang="en-IN" smtClean="0"/>
              <a:pPr/>
              <a:t>9/21/2013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74FD884-5378-4AC5-ACAC-BDDCC431CD69}"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19" Type="http://schemas.openxmlformats.org/officeDocument/2006/relationships/image" Target="../media/image1.jpeg"/><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image" Target="../media/image1.jpeg"/><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theme" Target="../theme/theme6.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DE90CD-A016-4EAE-8196-C3BBCD03D948}" type="datetimeFigureOut">
              <a:rPr lang="en-IN" smtClean="0"/>
              <a:pPr/>
              <a:t>9/21/2013</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FD884-5378-4AC5-ACAC-BDDCC431CD69}"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2" descr="bg"/>
          <p:cNvPicPr>
            <a:picLocks noChangeAspect="1" noChangeArrowheads="1"/>
          </p:cNvPicPr>
          <p:nvPr userDrawn="1"/>
        </p:nvPicPr>
        <p:blipFill>
          <a:blip r:embed="rId15" cstate="print"/>
          <a:srcRect/>
          <a:stretch>
            <a:fillRect/>
          </a:stretch>
        </p:blipFill>
        <p:spPr bwMode="auto">
          <a:xfrm>
            <a:off x="0" y="0"/>
            <a:ext cx="8991600" cy="6656388"/>
          </a:xfrm>
          <a:prstGeom prst="rect">
            <a:avLst/>
          </a:prstGeom>
          <a:noFill/>
          <a:ln w="9525">
            <a:noFill/>
            <a:miter lim="800000"/>
            <a:headEnd/>
            <a:tailEnd/>
          </a:ln>
        </p:spPr>
      </p:pic>
      <p:sp>
        <p:nvSpPr>
          <p:cNvPr id="8195" name="Rectangle 3"/>
          <p:cNvSpPr>
            <a:spLocks noGrp="1" noChangeArrowheads="1"/>
          </p:cNvSpPr>
          <p:nvPr>
            <p:ph type="title"/>
          </p:nvPr>
        </p:nvSpPr>
        <p:spPr bwMode="auto">
          <a:xfrm>
            <a:off x="457200" y="8382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6" name="Rectangle 4"/>
          <p:cNvSpPr>
            <a:spLocks noGrp="1" noChangeArrowheads="1"/>
          </p:cNvSpPr>
          <p:nvPr>
            <p:ph type="body" idx="1"/>
          </p:nvPr>
        </p:nvSpPr>
        <p:spPr bwMode="auto">
          <a:xfrm>
            <a:off x="457200" y="1828800"/>
            <a:ext cx="8229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2696" name="Text Box 8"/>
          <p:cNvSpPr txBox="1">
            <a:spLocks noChangeArrowheads="1"/>
          </p:cNvSpPr>
          <p:nvPr userDrawn="1"/>
        </p:nvSpPr>
        <p:spPr bwMode="auto">
          <a:xfrm>
            <a:off x="457200" y="6477000"/>
            <a:ext cx="8077200" cy="519113"/>
          </a:xfrm>
          <a:prstGeom prst="rect">
            <a:avLst/>
          </a:prstGeom>
          <a:noFill/>
          <a:ln w="9525">
            <a:noFill/>
            <a:miter lim="800000"/>
            <a:headEnd/>
            <a:tailEnd/>
          </a:ln>
          <a:effectLst/>
        </p:spPr>
        <p:txBody>
          <a:bodyPr>
            <a:spAutoFit/>
          </a:bodyPr>
          <a:lstStyle/>
          <a:p>
            <a:pPr fontAlgn="base">
              <a:spcBef>
                <a:spcPct val="50000"/>
              </a:spcBef>
              <a:spcAft>
                <a:spcPct val="0"/>
              </a:spcAft>
              <a:defRPr/>
            </a:pPr>
            <a:endParaRPr lang="en-US" sz="2800">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2" descr="bg"/>
          <p:cNvPicPr>
            <a:picLocks noChangeAspect="1" noChangeArrowheads="1"/>
          </p:cNvPicPr>
          <p:nvPr userDrawn="1"/>
        </p:nvPicPr>
        <p:blipFill>
          <a:blip r:embed="rId14">
            <a:extLst>
              <a:ext uri="{28A0092B-C50C-407E-A947-70E740481C1C}">
                <a14:useLocalDpi xmlns:a14="http://schemas.microsoft.com/office/drawing/2010/main" xmlns="" val="0"/>
              </a:ext>
            </a:extLst>
          </a:blip>
          <a:srcRect/>
          <a:stretch>
            <a:fillRect/>
          </a:stretch>
        </p:blipFill>
        <p:spPr bwMode="auto">
          <a:xfrm>
            <a:off x="0" y="0"/>
            <a:ext cx="8991600" cy="665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5" name="Rectangle 3"/>
          <p:cNvSpPr>
            <a:spLocks noGrp="1" noChangeArrowheads="1"/>
          </p:cNvSpPr>
          <p:nvPr>
            <p:ph type="title"/>
          </p:nvPr>
        </p:nvSpPr>
        <p:spPr bwMode="auto">
          <a:xfrm>
            <a:off x="457200" y="838200"/>
            <a:ext cx="82296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6" name="Rectangle 4"/>
          <p:cNvSpPr>
            <a:spLocks noGrp="1" noChangeArrowheads="1"/>
          </p:cNvSpPr>
          <p:nvPr>
            <p:ph type="body" idx="1"/>
          </p:nvPr>
        </p:nvSpPr>
        <p:spPr bwMode="auto">
          <a:xfrm>
            <a:off x="457200" y="1828800"/>
            <a:ext cx="8229600" cy="437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2696" name="Text Box 8"/>
          <p:cNvSpPr txBox="1">
            <a:spLocks noChangeArrowheads="1"/>
          </p:cNvSpPr>
          <p:nvPr userDrawn="1"/>
        </p:nvSpPr>
        <p:spPr bwMode="auto">
          <a:xfrm>
            <a:off x="457200" y="6477000"/>
            <a:ext cx="8077200" cy="519113"/>
          </a:xfrm>
          <a:prstGeom prst="rect">
            <a:avLst/>
          </a:prstGeom>
          <a:noFill/>
          <a:ln w="9525">
            <a:noFill/>
            <a:miter lim="800000"/>
            <a:headEnd/>
            <a:tailEnd/>
          </a:ln>
          <a:effectLst/>
        </p:spPr>
        <p:txBody>
          <a:bodyPr>
            <a:spAutoFit/>
          </a:bodyPr>
          <a:lstStyle/>
          <a:p>
            <a:pPr fontAlgn="base">
              <a:spcBef>
                <a:spcPct val="50000"/>
              </a:spcBef>
              <a:spcAft>
                <a:spcPct val="0"/>
              </a:spcAft>
              <a:defRPr/>
            </a:pPr>
            <a:endParaRPr lang="en-US" sz="2800">
              <a:solidFill>
                <a:srgbClr val="000000"/>
              </a:solidFill>
            </a:endParaRPr>
          </a:p>
        </p:txBody>
      </p:sp>
    </p:spTree>
    <p:extLst>
      <p:ext uri="{BB962C8B-B14F-4D97-AF65-F5344CB8AC3E}">
        <p14:creationId xmlns:p14="http://schemas.microsoft.com/office/powerpoint/2010/main" xmlns="" val="289285872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bg"/>
          <p:cNvPicPr>
            <a:picLocks noChangeAspect="1" noChangeArrowheads="1"/>
          </p:cNvPicPr>
          <p:nvPr userDrawn="1"/>
        </p:nvPicPr>
        <p:blipFill>
          <a:blip r:embed="rId19" cstate="print"/>
          <a:srcRect/>
          <a:stretch>
            <a:fillRect/>
          </a:stretch>
        </p:blipFill>
        <p:spPr bwMode="auto">
          <a:xfrm>
            <a:off x="0" y="0"/>
            <a:ext cx="8991600" cy="6656388"/>
          </a:xfrm>
          <a:prstGeom prst="rect">
            <a:avLst/>
          </a:prstGeom>
          <a:noFill/>
          <a:ln w="9525">
            <a:noFill/>
            <a:miter lim="800000"/>
            <a:headEnd/>
            <a:tailEnd/>
          </a:ln>
        </p:spPr>
      </p:pic>
      <p:sp>
        <p:nvSpPr>
          <p:cNvPr id="1027" name="Rectangle 3"/>
          <p:cNvSpPr>
            <a:spLocks noGrp="1" noChangeArrowheads="1"/>
          </p:cNvSpPr>
          <p:nvPr>
            <p:ph type="title"/>
          </p:nvPr>
        </p:nvSpPr>
        <p:spPr bwMode="auto">
          <a:xfrm>
            <a:off x="457200" y="762000"/>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595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fontAlgn="base">
              <a:spcBef>
                <a:spcPct val="0"/>
              </a:spcBef>
              <a:spcAft>
                <a:spcPct val="0"/>
              </a:spcAft>
              <a:defRPr/>
            </a:pPr>
            <a:endParaRPr lang="en-US">
              <a:solidFill>
                <a:srgbClr val="000000"/>
              </a:solidFill>
            </a:endParaRPr>
          </a:p>
        </p:txBody>
      </p:sp>
      <p:sp>
        <p:nvSpPr>
          <p:cNvPr id="125958" name="Rectangle 6"/>
          <p:cNvSpPr>
            <a:spLocks noGrp="1" noChangeArrowheads="1"/>
          </p:cNvSpPr>
          <p:nvPr>
            <p:ph type="ftr" sz="quarter" idx="3"/>
          </p:nvPr>
        </p:nvSpPr>
        <p:spPr bwMode="auto">
          <a:xfrm>
            <a:off x="0" y="6477000"/>
            <a:ext cx="9144000" cy="381000"/>
          </a:xfrm>
          <a:prstGeom prst="rect">
            <a:avLst/>
          </a:prstGeom>
          <a:solidFill>
            <a:srgbClr val="3399FF"/>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cs typeface="+mn-cs"/>
              </a:defRPr>
            </a:lvl1pPr>
          </a:lstStyle>
          <a:p>
            <a:pPr fontAlgn="base">
              <a:spcBef>
                <a:spcPct val="0"/>
              </a:spcBef>
              <a:spcAft>
                <a:spcPct val="0"/>
              </a:spcAft>
              <a:defRPr/>
            </a:pPr>
            <a:r>
              <a:rPr lang="en-US">
                <a:solidFill>
                  <a:srgbClr val="000000"/>
                </a:solidFill>
                <a:latin typeface="Times New Roman" pitchFamily="18" charset="0"/>
              </a:rPr>
              <a:t>				</a:t>
            </a:r>
          </a:p>
        </p:txBody>
      </p:sp>
      <p:sp>
        <p:nvSpPr>
          <p:cNvPr id="12595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fontAlgn="base">
              <a:spcBef>
                <a:spcPct val="0"/>
              </a:spcBef>
              <a:spcAft>
                <a:spcPct val="0"/>
              </a:spcAft>
              <a:defRPr/>
            </a:pPr>
            <a:fld id="{B641C68B-8931-4C22-B610-7BCFBB470C46}"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125960" name="Line 8"/>
          <p:cNvSpPr>
            <a:spLocks noChangeShapeType="1"/>
          </p:cNvSpPr>
          <p:nvPr userDrawn="1"/>
        </p:nvSpPr>
        <p:spPr bwMode="auto">
          <a:xfrm>
            <a:off x="0" y="6477000"/>
            <a:ext cx="9144000" cy="0"/>
          </a:xfrm>
          <a:prstGeom prst="line">
            <a:avLst/>
          </a:prstGeom>
          <a:noFill/>
          <a:ln w="9525">
            <a:solidFill>
              <a:schemeClr val="tx1"/>
            </a:solidFill>
            <a:round/>
            <a:headEnd/>
            <a:tailEnd/>
          </a:ln>
          <a:effectLst/>
        </p:spPr>
        <p:txBody>
          <a:bodyPr/>
          <a:lstStyle/>
          <a:p>
            <a:pPr fontAlgn="base">
              <a:spcBef>
                <a:spcPct val="0"/>
              </a:spcBef>
              <a:spcAft>
                <a:spcPct val="0"/>
              </a:spcAft>
              <a:defRPr/>
            </a:pPr>
            <a:endParaRPr lang="en-US" sz="2400">
              <a:solidFill>
                <a:srgbClr val="000000"/>
              </a:solidFill>
              <a:latin typeface="Times New Roman" pitchFamily="18" charset="0"/>
            </a:endParaRPr>
          </a:p>
        </p:txBody>
      </p:sp>
    </p:spTree>
    <p:extLst>
      <p:ext uri="{BB962C8B-B14F-4D97-AF65-F5344CB8AC3E}">
        <p14:creationId xmlns:p14="http://schemas.microsoft.com/office/powerpoint/2010/main" xmlns="" val="56170603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descr="bg"/>
          <p:cNvPicPr>
            <a:picLocks noChangeAspect="1" noChangeArrowheads="1"/>
          </p:cNvPicPr>
          <p:nvPr userDrawn="1"/>
        </p:nvPicPr>
        <p:blipFill>
          <a:blip r:embed="rId19">
            <a:extLst>
              <a:ext uri="{28A0092B-C50C-407E-A947-70E740481C1C}">
                <a14:useLocalDpi xmlns:a14="http://schemas.microsoft.com/office/drawing/2010/main" xmlns="" val="0"/>
              </a:ext>
            </a:extLst>
          </a:blip>
          <a:srcRect/>
          <a:stretch>
            <a:fillRect/>
          </a:stretch>
        </p:blipFill>
        <p:spPr bwMode="auto">
          <a:xfrm>
            <a:off x="0" y="0"/>
            <a:ext cx="8991600" cy="665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3"/>
          <p:cNvSpPr>
            <a:spLocks noGrp="1" noChangeArrowheads="1"/>
          </p:cNvSpPr>
          <p:nvPr>
            <p:ph type="title"/>
          </p:nvPr>
        </p:nvSpPr>
        <p:spPr bwMode="auto">
          <a:xfrm>
            <a:off x="457200" y="762000"/>
            <a:ext cx="8229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Rectangle 4"/>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595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fontAlgn="base">
              <a:spcBef>
                <a:spcPct val="0"/>
              </a:spcBef>
              <a:spcAft>
                <a:spcPct val="0"/>
              </a:spcAft>
              <a:defRPr/>
            </a:pPr>
            <a:endParaRPr lang="en-US">
              <a:solidFill>
                <a:srgbClr val="000000"/>
              </a:solidFill>
            </a:endParaRPr>
          </a:p>
        </p:txBody>
      </p:sp>
      <p:sp>
        <p:nvSpPr>
          <p:cNvPr id="125958" name="Rectangle 6"/>
          <p:cNvSpPr>
            <a:spLocks noGrp="1" noChangeArrowheads="1"/>
          </p:cNvSpPr>
          <p:nvPr>
            <p:ph type="ftr" sz="quarter" idx="3"/>
          </p:nvPr>
        </p:nvSpPr>
        <p:spPr bwMode="auto">
          <a:xfrm>
            <a:off x="0" y="6477000"/>
            <a:ext cx="9144000" cy="381000"/>
          </a:xfrm>
          <a:prstGeom prst="rect">
            <a:avLst/>
          </a:prstGeom>
          <a:solidFill>
            <a:srgbClr val="3399FF"/>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cs typeface="+mn-cs"/>
              </a:defRPr>
            </a:lvl1pPr>
          </a:lstStyle>
          <a:p>
            <a:pPr fontAlgn="base">
              <a:spcBef>
                <a:spcPct val="0"/>
              </a:spcBef>
              <a:spcAft>
                <a:spcPct val="0"/>
              </a:spcAft>
              <a:defRPr/>
            </a:pPr>
            <a:r>
              <a:rPr lang="en-US">
                <a:solidFill>
                  <a:srgbClr val="000000"/>
                </a:solidFill>
                <a:latin typeface="Times New Roman" pitchFamily="18" charset="0"/>
              </a:rPr>
              <a:t>				</a:t>
            </a:r>
          </a:p>
        </p:txBody>
      </p:sp>
      <p:sp>
        <p:nvSpPr>
          <p:cNvPr id="12595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fontAlgn="base">
              <a:spcBef>
                <a:spcPct val="0"/>
              </a:spcBef>
              <a:spcAft>
                <a:spcPct val="0"/>
              </a:spcAft>
              <a:defRPr/>
            </a:pPr>
            <a:fld id="{D6499C3C-DD26-4F48-9328-8C98DAA38DEC}"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1032" name="Line 8"/>
          <p:cNvSpPr>
            <a:spLocks noChangeShapeType="1"/>
          </p:cNvSpPr>
          <p:nvPr userDrawn="1"/>
        </p:nvSpPr>
        <p:spPr bwMode="auto">
          <a:xfrm>
            <a:off x="0" y="6477000"/>
            <a:ext cx="9144000" cy="0"/>
          </a:xfrm>
          <a:prstGeom prst="line">
            <a:avLst/>
          </a:prstGeom>
          <a:noFill/>
          <a:ln w="9525">
            <a:solidFill>
              <a:schemeClr val="tx1"/>
            </a:solidFill>
            <a:round/>
            <a:headEnd/>
            <a:tailEnd/>
          </a:ln>
        </p:spPr>
        <p:txBody>
          <a:bodyPr/>
          <a:lstStyle/>
          <a:p>
            <a:pPr fontAlgn="base">
              <a:spcBef>
                <a:spcPct val="0"/>
              </a:spcBef>
              <a:spcAft>
                <a:spcPct val="0"/>
              </a:spcAft>
              <a:defRPr/>
            </a:pPr>
            <a:endParaRPr lang="en-IN" sz="2400">
              <a:solidFill>
                <a:srgbClr val="000000"/>
              </a:solidFill>
              <a:latin typeface="Times New Roman" pitchFamily="18" charset="0"/>
            </a:endParaRPr>
          </a:p>
        </p:txBody>
      </p:sp>
    </p:spTree>
    <p:extLst>
      <p:ext uri="{BB962C8B-B14F-4D97-AF65-F5344CB8AC3E}">
        <p14:creationId xmlns:p14="http://schemas.microsoft.com/office/powerpoint/2010/main" xmlns="" val="288534506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2" descr="bg"/>
          <p:cNvPicPr>
            <a:picLocks noChangeAspect="1" noChangeArrowheads="1"/>
          </p:cNvPicPr>
          <p:nvPr userDrawn="1"/>
        </p:nvPicPr>
        <p:blipFill>
          <a:blip r:embed="rId14">
            <a:extLst>
              <a:ext uri="{28A0092B-C50C-407E-A947-70E740481C1C}">
                <a14:useLocalDpi xmlns:a14="http://schemas.microsoft.com/office/drawing/2010/main" xmlns="" val="0"/>
              </a:ext>
            </a:extLst>
          </a:blip>
          <a:srcRect/>
          <a:stretch>
            <a:fillRect/>
          </a:stretch>
        </p:blipFill>
        <p:spPr bwMode="auto">
          <a:xfrm>
            <a:off x="0" y="0"/>
            <a:ext cx="8991600" cy="665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1" name="Rectangle 3"/>
          <p:cNvSpPr>
            <a:spLocks noGrp="1" noChangeArrowheads="1"/>
          </p:cNvSpPr>
          <p:nvPr>
            <p:ph type="title"/>
          </p:nvPr>
        </p:nvSpPr>
        <p:spPr bwMode="auto">
          <a:xfrm>
            <a:off x="457200" y="838200"/>
            <a:ext cx="82296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2" name="Rectangle 4"/>
          <p:cNvSpPr>
            <a:spLocks noGrp="1" noChangeArrowheads="1"/>
          </p:cNvSpPr>
          <p:nvPr>
            <p:ph type="body" idx="1"/>
          </p:nvPr>
        </p:nvSpPr>
        <p:spPr bwMode="auto">
          <a:xfrm>
            <a:off x="457200" y="1828800"/>
            <a:ext cx="8229600" cy="437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2696" name="Text Box 8"/>
          <p:cNvSpPr txBox="1">
            <a:spLocks noChangeArrowheads="1"/>
          </p:cNvSpPr>
          <p:nvPr userDrawn="1"/>
        </p:nvSpPr>
        <p:spPr bwMode="auto">
          <a:xfrm>
            <a:off x="457200" y="6477000"/>
            <a:ext cx="8077200" cy="519113"/>
          </a:xfrm>
          <a:prstGeom prst="rect">
            <a:avLst/>
          </a:prstGeom>
          <a:noFill/>
          <a:ln w="9525">
            <a:noFill/>
            <a:miter lim="800000"/>
            <a:headEnd/>
            <a:tailEnd/>
          </a:ln>
          <a:effectLst/>
        </p:spPr>
        <p:txBody>
          <a:bodyPr>
            <a:spAutoFit/>
          </a:bodyPr>
          <a:lstStyle/>
          <a:p>
            <a:pPr fontAlgn="base">
              <a:spcBef>
                <a:spcPct val="50000"/>
              </a:spcBef>
              <a:spcAft>
                <a:spcPct val="0"/>
              </a:spcAft>
              <a:defRPr/>
            </a:pPr>
            <a:endParaRPr lang="en-US" sz="2800">
              <a:solidFill>
                <a:srgbClr val="000000"/>
              </a:solidFill>
            </a:endParaRPr>
          </a:p>
        </p:txBody>
      </p:sp>
    </p:spTree>
    <p:extLst>
      <p:ext uri="{BB962C8B-B14F-4D97-AF65-F5344CB8AC3E}">
        <p14:creationId xmlns:p14="http://schemas.microsoft.com/office/powerpoint/2010/main" xmlns="" val="1099279627"/>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0.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png"/><Relationship Id="rId1" Type="http://schemas.openxmlformats.org/officeDocument/2006/relationships/slideLayout" Target="../slideLayouts/slideLayout3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10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slideLayout" Target="../slideLayouts/slideLayout37.xml"/><Relationship Id="rId1" Type="http://schemas.openxmlformats.org/officeDocument/2006/relationships/themeOverride" Target="../theme/themeOverride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bit.ly/" TargetMode="External"/><Relationship Id="rId2" Type="http://schemas.openxmlformats.org/officeDocument/2006/relationships/hyperlink" Target="http://tinyurl.com/" TargetMode="Externa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38.xml"/><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hyperlink" Target="http://www.securelist.com/en/images/vlill/marko_exploitkits_pic04.png"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1.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1.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8.xml"/><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oleObject" Target="../embeddings/oleObject4.bin"/><Relationship Id="rId7" Type="http://schemas.openxmlformats.org/officeDocument/2006/relationships/image" Target="../media/image40.jpeg"/><Relationship Id="rId12" Type="http://schemas.openxmlformats.org/officeDocument/2006/relationships/image" Target="../media/image45.jpeg"/><Relationship Id="rId2" Type="http://schemas.openxmlformats.org/officeDocument/2006/relationships/slideLayout" Target="../slideLayouts/slideLayout18.xml"/><Relationship Id="rId1" Type="http://schemas.openxmlformats.org/officeDocument/2006/relationships/vmlDrawing" Target="../drawings/vmlDrawing3.vml"/><Relationship Id="rId6" Type="http://schemas.openxmlformats.org/officeDocument/2006/relationships/image" Target="../media/image39.jpeg"/><Relationship Id="rId11" Type="http://schemas.openxmlformats.org/officeDocument/2006/relationships/image" Target="../media/image44.pn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oleObject" Target="../embeddings/oleObject5.bin"/><Relationship Id="rId9" Type="http://schemas.openxmlformats.org/officeDocument/2006/relationships/image" Target="../media/image42.jpeg"/></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8.xml"/><Relationship Id="rId4" Type="http://schemas.openxmlformats.org/officeDocument/2006/relationships/image" Target="../media/image48.jpeg"/></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www.cert-in.org.in/s2cMainServlet?pageid=PUBVA01&amp;VACODE=CIVA-2011-1185" TargetMode="Externa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38.xml"/><Relationship Id="rId5" Type="http://schemas.openxmlformats.org/officeDocument/2006/relationships/image" Target="../media/image55.jpeg"/><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8.xml"/><Relationship Id="rId4" Type="http://schemas.openxmlformats.org/officeDocument/2006/relationships/image" Target="../media/image58.jpeg"/></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8.xml"/><Relationship Id="rId4" Type="http://schemas.openxmlformats.org/officeDocument/2006/relationships/image" Target="../media/image6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38.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75.png"/></Relationships>
</file>

<file path=ppt/slides/_rels/slide6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7.xml"/></Relationships>
</file>

<file path=ppt/slides/_rels/slide7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2.xml"/></Relationships>
</file>

<file path=ppt/slides/_rels/slide7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vmlDrawing" Target="../drawings/vmlDrawing4.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74.xml.rels><?xml version="1.0" encoding="UTF-8" standalone="yes"?>
<Relationships xmlns="http://schemas.openxmlformats.org/package/2006/relationships"><Relationship Id="rId8" Type="http://schemas.openxmlformats.org/officeDocument/2006/relationships/hyperlink" Target="http://cve.mitre.org/cgi-bin/cvename.cgi?name=CVE-2009-4324" TargetMode="External"/><Relationship Id="rId13" Type="http://schemas.openxmlformats.org/officeDocument/2006/relationships/hyperlink" Target="http://cve.mitre.org/cgi-bin/cvename.cgi?name=CVE-2008-5353" TargetMode="External"/><Relationship Id="rId3" Type="http://schemas.openxmlformats.org/officeDocument/2006/relationships/hyperlink" Target="http://cve.mitre.org/cgi-bin/cvename.cgi?name=CVE-2009-1869" TargetMode="External"/><Relationship Id="rId7" Type="http://schemas.openxmlformats.org/officeDocument/2006/relationships/hyperlink" Target="http://cve.mitre.org/cgi-bin/cvename.cgi?name=CVE-2010-0188" TargetMode="External"/><Relationship Id="rId12" Type="http://schemas.openxmlformats.org/officeDocument/2006/relationships/hyperlink" Target="http://cve.mitre.org/cgi-bin/cvename.cgi?name=CVE-2010-0806"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hyperlink" Target="http://cve.mitre.org/cgi-bin/cvename.cgi?name=CVE-2009-0927" TargetMode="External"/><Relationship Id="rId11" Type="http://schemas.openxmlformats.org/officeDocument/2006/relationships/hyperlink" Target="http://cve.mitre.org/cgi-bin/cvename.cgi?name=CVE-2008-2463" TargetMode="External"/><Relationship Id="rId5" Type="http://schemas.openxmlformats.org/officeDocument/2006/relationships/hyperlink" Target="http://cve.mitre.org/cgi-bin/cvename.cgi?name=CVE-2007-5659" TargetMode="External"/><Relationship Id="rId10" Type="http://schemas.openxmlformats.org/officeDocument/2006/relationships/hyperlink" Target="http://cve.mitre.org/cgi-bin/cvename.cgi?name=CVE-2006-0003" TargetMode="External"/><Relationship Id="rId4" Type="http://schemas.openxmlformats.org/officeDocument/2006/relationships/hyperlink" Target="http://cve.mitre.org/cgi-bin/cvename.cgi?name=CVE-2007-0071" TargetMode="External"/><Relationship Id="rId9" Type="http://schemas.openxmlformats.org/officeDocument/2006/relationships/hyperlink" Target="http://cve.mitre.org/cgi-bin/cvename.cgi?name=CVE-2008-2992"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2.xml"/><Relationship Id="rId1" Type="http://schemas.openxmlformats.org/officeDocument/2006/relationships/slideLayout" Target="../slideLayouts/slideLayout31.xml"/><Relationship Id="rId5" Type="http://schemas.openxmlformats.org/officeDocument/2006/relationships/image" Target="../media/image84.png"/><Relationship Id="rId4" Type="http://schemas.openxmlformats.org/officeDocument/2006/relationships/image" Target="../media/image8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8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image" Target="../media/image88.jpeg"/><Relationship Id="rId1" Type="http://schemas.openxmlformats.org/officeDocument/2006/relationships/slideLayout" Target="../slideLayouts/slideLayout18.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png"/></Relationships>
</file>

<file path=ppt/slides/_rels/slide8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18.xml"/><Relationship Id="rId4" Type="http://schemas.openxmlformats.org/officeDocument/2006/relationships/image" Target="../media/image97.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31.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31.xml"/><Relationship Id="rId1" Type="http://schemas.openxmlformats.org/officeDocument/2006/relationships/vmlDrawing" Target="../drawings/vmlDrawing6.vml"/></Relationships>
</file>

<file path=ppt/slides/_rels/slide9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9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04800" y="990600"/>
            <a:ext cx="8458200" cy="1524000"/>
          </a:xfrm>
        </p:spPr>
        <p:txBody>
          <a:bodyPr/>
          <a:lstStyle/>
          <a:p>
            <a:pPr eaLnBrk="1" hangingPunct="1"/>
            <a:r>
              <a:rPr lang="en-US" sz="3200" dirty="0" smtClean="0"/>
              <a:t>Cyber </a:t>
            </a:r>
            <a:r>
              <a:rPr lang="en-US" sz="3200" dirty="0"/>
              <a:t>Threats </a:t>
            </a:r>
            <a:r>
              <a:rPr lang="en-US" sz="3200" dirty="0" smtClean="0"/>
              <a:t>Trends </a:t>
            </a:r>
            <a:r>
              <a:rPr lang="en-US" sz="3200" dirty="0"/>
              <a:t>Attacks</a:t>
            </a:r>
            <a:r>
              <a:rPr lang="en-US" sz="3200" dirty="0" smtClean="0"/>
              <a:t/>
            </a:r>
            <a:br>
              <a:rPr lang="en-US" sz="3200" dirty="0" smtClean="0"/>
            </a:br>
            <a:r>
              <a:rPr lang="en-US" sz="3200" dirty="0" smtClean="0"/>
              <a:t>Vulnerabilities</a:t>
            </a:r>
            <a:endParaRPr lang="en-US" dirty="0" smtClean="0"/>
          </a:p>
        </p:txBody>
      </p:sp>
      <p:sp>
        <p:nvSpPr>
          <p:cNvPr id="9219" name="Rectangle 3"/>
          <p:cNvSpPr>
            <a:spLocks noGrp="1" noChangeArrowheads="1"/>
          </p:cNvSpPr>
          <p:nvPr>
            <p:ph type="body" idx="1"/>
          </p:nvPr>
        </p:nvSpPr>
        <p:spPr>
          <a:xfrm>
            <a:off x="152400" y="3581400"/>
            <a:ext cx="8839200" cy="2819400"/>
          </a:xfrm>
        </p:spPr>
        <p:txBody>
          <a:bodyPr/>
          <a:lstStyle/>
          <a:p>
            <a:pPr algn="ctr" eaLnBrk="1" hangingPunct="1">
              <a:buFontTx/>
              <a:buNone/>
            </a:pPr>
            <a:r>
              <a:rPr lang="en-US" sz="2400" dirty="0" smtClean="0"/>
              <a:t/>
            </a:r>
            <a:br>
              <a:rPr lang="en-US" sz="2400" dirty="0" smtClean="0"/>
            </a:br>
            <a:r>
              <a:rPr lang="en-US" sz="2400" dirty="0" smtClean="0"/>
              <a:t>Bhupendra Singh Awasya, GCIH, GREM</a:t>
            </a:r>
            <a:br>
              <a:rPr lang="en-US" sz="2400" dirty="0" smtClean="0"/>
            </a:br>
            <a:r>
              <a:rPr lang="en-US" sz="2400" dirty="0" smtClean="0"/>
              <a:t/>
            </a:r>
            <a:br>
              <a:rPr lang="en-US" sz="2400" dirty="0" smtClean="0"/>
            </a:br>
            <a:r>
              <a:rPr lang="en-US" sz="2400" b="1" dirty="0" smtClean="0"/>
              <a:t>Indian Computer Emergency Response Team (CERT-In)</a:t>
            </a:r>
            <a:br>
              <a:rPr lang="en-US" sz="2400" b="1" dirty="0" smtClean="0"/>
            </a:br>
            <a:r>
              <a:rPr lang="en-US" sz="2400" dirty="0" smtClean="0"/>
              <a:t>Ministry of Communications and Information Technology</a:t>
            </a:r>
            <a:br>
              <a:rPr lang="en-US" sz="2400" dirty="0" smtClean="0"/>
            </a:br>
            <a:r>
              <a:rPr lang="en-US" sz="2400" dirty="0" smtClean="0"/>
              <a:t> Department of Information Technology </a:t>
            </a:r>
            <a:br>
              <a:rPr lang="en-US" sz="2400" dirty="0" smtClean="0"/>
            </a:br>
            <a:r>
              <a:rPr lang="en-US" sz="2400" dirty="0" smtClean="0"/>
              <a:t>Government of India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6000" dirty="0" smtClean="0">
                <a:solidFill>
                  <a:schemeClr val="tx1"/>
                </a:solidFill>
                <a:latin typeface="+mj-lt"/>
                <a:ea typeface="+mj-ea"/>
                <a:cs typeface="+mj-cs"/>
              </a:rPr>
              <a:t>Drive-by-download </a:t>
            </a:r>
            <a:endParaRPr lang="en-IN" dirty="0"/>
          </a:p>
        </p:txBody>
      </p:sp>
      <p:sp>
        <p:nvSpPr>
          <p:cNvPr id="3" name="Content Placeholder 2"/>
          <p:cNvSpPr>
            <a:spLocks noGrp="1"/>
          </p:cNvSpPr>
          <p:nvPr>
            <p:ph idx="1"/>
          </p:nvPr>
        </p:nvSpPr>
        <p:spPr>
          <a:xfrm>
            <a:off x="251520" y="2708920"/>
            <a:ext cx="8579296" cy="3201219"/>
          </a:xfrm>
        </p:spPr>
        <p:txBody>
          <a:bodyPr/>
          <a:lstStyle/>
          <a:p>
            <a:r>
              <a:rPr lang="en-IN" sz="2400" dirty="0" smtClean="0"/>
              <a:t>Downloads which a person authorized but without understanding the consequences</a:t>
            </a:r>
          </a:p>
          <a:p>
            <a:pPr>
              <a:buNone/>
            </a:pPr>
            <a:r>
              <a:rPr lang="en-IN" sz="2400" dirty="0" smtClean="0"/>
              <a:t>    </a:t>
            </a:r>
            <a:r>
              <a:rPr lang="en-IN" sz="2000" i="1" dirty="0" smtClean="0"/>
              <a:t>(e.g. downloads which install an unknown or counterfeit executable program, ActiveX component, or Java applet).</a:t>
            </a:r>
            <a:endParaRPr lang="en-IN" sz="2400" i="1" dirty="0" smtClean="0"/>
          </a:p>
          <a:p>
            <a:r>
              <a:rPr lang="en-IN" sz="2400" dirty="0" smtClean="0"/>
              <a:t>Any download that happens without a person's knowledge.</a:t>
            </a:r>
          </a:p>
          <a:p>
            <a:r>
              <a:rPr lang="en-IN" sz="2400" dirty="0" smtClean="0"/>
              <a:t>Download of spyware, a computer virus or any kind of malware that happens without a person's knowledge.</a:t>
            </a:r>
            <a:endParaRPr lang="en-IN" sz="2400"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10</a:t>
            </a:fld>
            <a:endParaRPr lang="en-US">
              <a:solidFill>
                <a:srgbClr val="000000"/>
              </a:solidFill>
            </a:endParaRPr>
          </a:p>
        </p:txBody>
      </p:sp>
      <p:sp>
        <p:nvSpPr>
          <p:cNvPr id="6" name="TextBox 5"/>
          <p:cNvSpPr txBox="1"/>
          <p:nvPr/>
        </p:nvSpPr>
        <p:spPr>
          <a:xfrm>
            <a:off x="971600" y="1700808"/>
            <a:ext cx="7164288" cy="954107"/>
          </a:xfrm>
          <a:prstGeom prst="rect">
            <a:avLst/>
          </a:prstGeom>
          <a:noFill/>
        </p:spPr>
        <p:txBody>
          <a:bodyPr wrap="square" rtlCol="0">
            <a:spAutoFit/>
          </a:bodyPr>
          <a:lstStyle/>
          <a:p>
            <a:r>
              <a:rPr lang="en-IN" sz="2800" dirty="0" smtClean="0">
                <a:solidFill>
                  <a:srgbClr val="7030A0"/>
                </a:solidFill>
              </a:rPr>
              <a:t>Unintended download of computer software from the Internet:</a:t>
            </a:r>
          </a:p>
        </p:txBody>
      </p:sp>
    </p:spTree>
    <p:extLst>
      <p:ext uri="{BB962C8B-B14F-4D97-AF65-F5344CB8AC3E}">
        <p14:creationId xmlns:p14="http://schemas.microsoft.com/office/powerpoint/2010/main" xmlns="" val="159936736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0" y="0"/>
            <a:ext cx="8229600" cy="685800"/>
          </a:xfrm>
        </p:spPr>
        <p:txBody>
          <a:bodyPr/>
          <a:lstStyle/>
          <a:p>
            <a:pPr eaLnBrk="1" hangingPunct="1"/>
            <a:r>
              <a:rPr lang="en-US" sz="3200" smtClean="0"/>
              <a:t>Infection - statistics</a:t>
            </a:r>
            <a:endParaRPr lang="en-IN" sz="3200" smtClean="0"/>
          </a:p>
        </p:txBody>
      </p:sp>
      <p:pic>
        <p:nvPicPr>
          <p:cNvPr id="61443"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8600" y="838200"/>
            <a:ext cx="5257800" cy="3573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4" name="Text Box 5"/>
          <p:cNvSpPr txBox="1">
            <a:spLocks noChangeArrowheads="1"/>
          </p:cNvSpPr>
          <p:nvPr/>
        </p:nvSpPr>
        <p:spPr bwMode="auto">
          <a:xfrm>
            <a:off x="5486400" y="914400"/>
            <a:ext cx="3505200" cy="240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25000"/>
              </a:spcBef>
              <a:spcAft>
                <a:spcPct val="0"/>
              </a:spcAft>
            </a:pPr>
            <a:r>
              <a:rPr lang="en-US" sz="2400" u="none" smtClean="0">
                <a:solidFill>
                  <a:srgbClr val="000000"/>
                </a:solidFill>
              </a:rPr>
              <a:t>11 % of infections in India   (around 60000 systems)</a:t>
            </a:r>
          </a:p>
          <a:p>
            <a:pPr eaLnBrk="1" fontAlgn="base" hangingPunct="1">
              <a:spcBef>
                <a:spcPct val="25000"/>
              </a:spcBef>
              <a:spcAft>
                <a:spcPct val="0"/>
              </a:spcAft>
            </a:pPr>
            <a:endParaRPr lang="en-US" sz="2400" u="none" smtClean="0">
              <a:solidFill>
                <a:srgbClr val="000000"/>
              </a:solidFill>
            </a:endParaRPr>
          </a:p>
          <a:p>
            <a:pPr eaLnBrk="1" fontAlgn="base" hangingPunct="1">
              <a:spcBef>
                <a:spcPct val="0"/>
              </a:spcBef>
              <a:spcAft>
                <a:spcPct val="0"/>
              </a:spcAft>
            </a:pPr>
            <a:r>
              <a:rPr lang="en-US" sz="2400" u="none" smtClean="0">
                <a:solidFill>
                  <a:srgbClr val="000000"/>
                </a:solidFill>
              </a:rPr>
              <a:t>1.25 % are in SCADA systems </a:t>
            </a:r>
          </a:p>
        </p:txBody>
      </p:sp>
      <p:pic>
        <p:nvPicPr>
          <p:cNvPr id="61445"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8600" y="4495800"/>
            <a:ext cx="8047038" cy="1890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2765860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0" y="0"/>
            <a:ext cx="8229600" cy="685800"/>
          </a:xfrm>
        </p:spPr>
        <p:txBody>
          <a:bodyPr/>
          <a:lstStyle/>
          <a:p>
            <a:pPr algn="l" eaLnBrk="1" hangingPunct="1"/>
            <a:r>
              <a:rPr lang="en-US" sz="3200" smtClean="0"/>
              <a:t>Duqu - malware</a:t>
            </a:r>
            <a:endParaRPr lang="en-IN" sz="3200" smtClean="0"/>
          </a:p>
        </p:txBody>
      </p:sp>
      <p:sp>
        <p:nvSpPr>
          <p:cNvPr id="62467" name="Content Placeholder 2"/>
          <p:cNvSpPr>
            <a:spLocks noGrp="1"/>
          </p:cNvSpPr>
          <p:nvPr>
            <p:ph idx="1"/>
          </p:nvPr>
        </p:nvSpPr>
        <p:spPr>
          <a:xfrm>
            <a:off x="228600" y="685800"/>
            <a:ext cx="8610600" cy="5943600"/>
          </a:xfrm>
        </p:spPr>
        <p:txBody>
          <a:bodyPr/>
          <a:lstStyle/>
          <a:p>
            <a:pPr eaLnBrk="1" hangingPunct="1"/>
            <a:r>
              <a:rPr lang="en-US" sz="2100" smtClean="0">
                <a:cs typeface="Times New Roman" pitchFamily="18" charset="0"/>
              </a:rPr>
              <a:t>Making of virus started in November 2010, started spreading in September 2011 </a:t>
            </a:r>
          </a:p>
          <a:p>
            <a:pPr eaLnBrk="1" hangingPunct="1"/>
            <a:r>
              <a:rPr lang="en-US" sz="2100" smtClean="0">
                <a:cs typeface="Times New Roman" pitchFamily="18" charset="0"/>
              </a:rPr>
              <a:t>Exploits latest </a:t>
            </a:r>
            <a:r>
              <a:rPr lang="en-IN" sz="2100" smtClean="0">
                <a:cs typeface="Times New Roman" pitchFamily="18" charset="0"/>
              </a:rPr>
              <a:t>(zero-day) vulnerability in Windows Kernel</a:t>
            </a:r>
          </a:p>
          <a:p>
            <a:pPr eaLnBrk="1" hangingPunct="1"/>
            <a:r>
              <a:rPr lang="en-US" sz="2100" smtClean="0">
                <a:cs typeface="Times New Roman" pitchFamily="18" charset="0"/>
              </a:rPr>
              <a:t>Delivered to targeted organisations through spear phishing and malicious word document</a:t>
            </a:r>
            <a:endParaRPr lang="en-IN" sz="2100" smtClean="0">
              <a:cs typeface="Times New Roman" pitchFamily="18" charset="0"/>
            </a:endParaRPr>
          </a:p>
          <a:p>
            <a:pPr eaLnBrk="1" hangingPunct="1"/>
            <a:r>
              <a:rPr lang="en-IN" sz="2100" smtClean="0">
                <a:cs typeface="Times New Roman" pitchFamily="18" charset="0"/>
              </a:rPr>
              <a:t>Targets Industrial manufacturing and Research organisations and steals information regarding Industrial Manufacturing</a:t>
            </a:r>
          </a:p>
          <a:p>
            <a:pPr eaLnBrk="1" hangingPunct="1"/>
            <a:r>
              <a:rPr lang="en-IN" sz="2100" smtClean="0">
                <a:cs typeface="Times New Roman" pitchFamily="18" charset="0"/>
              </a:rPr>
              <a:t>Uses stolen certificates (of C Media Computers) for signing fake drivers</a:t>
            </a:r>
          </a:p>
          <a:p>
            <a:pPr eaLnBrk="1" hangingPunct="1"/>
            <a:r>
              <a:rPr lang="en-IN" sz="2100" smtClean="0">
                <a:cs typeface="Times New Roman" pitchFamily="18" charset="0"/>
              </a:rPr>
              <a:t>Connects to remote website (C&amp;C) and transfers JPEG images followed by stolen data in encrypted form</a:t>
            </a:r>
          </a:p>
          <a:p>
            <a:pPr eaLnBrk="1" hangingPunct="1"/>
            <a:r>
              <a:rPr lang="en-US" sz="2100" smtClean="0">
                <a:cs typeface="Times New Roman" pitchFamily="18" charset="0"/>
              </a:rPr>
              <a:t>Command &amp; Control (IPs) were located in India and Belgium, Germany, Vietnam …. </a:t>
            </a:r>
            <a:endParaRPr lang="en-IN" sz="2100" smtClean="0">
              <a:cs typeface="Times New Roman" pitchFamily="18" charset="0"/>
            </a:endParaRPr>
          </a:p>
          <a:p>
            <a:pPr eaLnBrk="1" hangingPunct="1"/>
            <a:r>
              <a:rPr lang="en-IN" sz="2100" smtClean="0">
                <a:cs typeface="Times New Roman" pitchFamily="18" charset="0"/>
              </a:rPr>
              <a:t>More variants are appearing</a:t>
            </a:r>
          </a:p>
          <a:p>
            <a:pPr eaLnBrk="1" hangingPunct="1"/>
            <a:r>
              <a:rPr lang="en-US" sz="2100" smtClean="0">
                <a:cs typeface="Times New Roman" pitchFamily="18" charset="0"/>
              </a:rPr>
              <a:t>Few infections reported in France, Netherlands, Switzerland, Ukraine, Iran, Sudan, Vietnam and India</a:t>
            </a:r>
            <a:endParaRPr lang="en-IN" sz="2100" smtClean="0">
              <a:cs typeface="Times New Roman" pitchFamily="18" charset="0"/>
            </a:endParaRPr>
          </a:p>
          <a:p>
            <a:pPr eaLnBrk="1" hangingPunct="1"/>
            <a:endParaRPr lang="en-IN" sz="2400" smtClean="0">
              <a:cs typeface="Times New Roman" pitchFamily="18" charset="0"/>
            </a:endParaRPr>
          </a:p>
        </p:txBody>
      </p:sp>
    </p:spTree>
    <p:extLst>
      <p:ext uri="{BB962C8B-B14F-4D97-AF65-F5344CB8AC3E}">
        <p14:creationId xmlns:p14="http://schemas.microsoft.com/office/powerpoint/2010/main" xmlns="" val="318492181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0" y="0"/>
            <a:ext cx="8229600" cy="685800"/>
          </a:xfrm>
        </p:spPr>
        <p:txBody>
          <a:bodyPr/>
          <a:lstStyle/>
          <a:p>
            <a:pPr algn="l" eaLnBrk="1" hangingPunct="1"/>
            <a:r>
              <a:rPr lang="en-US" sz="3200" smtClean="0"/>
              <a:t>Duqu – Command &amp; Control</a:t>
            </a:r>
            <a:endParaRPr lang="en-IN" sz="3200" smtClean="0"/>
          </a:p>
        </p:txBody>
      </p:sp>
      <p:sp>
        <p:nvSpPr>
          <p:cNvPr id="63491" name="Content Placeholder 2"/>
          <p:cNvSpPr>
            <a:spLocks noGrp="1"/>
          </p:cNvSpPr>
          <p:nvPr>
            <p:ph idx="1"/>
          </p:nvPr>
        </p:nvSpPr>
        <p:spPr>
          <a:xfrm>
            <a:off x="228600" y="685800"/>
            <a:ext cx="8610600" cy="5943600"/>
          </a:xfrm>
        </p:spPr>
        <p:txBody>
          <a:bodyPr/>
          <a:lstStyle/>
          <a:p>
            <a:pPr eaLnBrk="1" hangingPunct="1">
              <a:buFontTx/>
              <a:buNone/>
            </a:pPr>
            <a:endParaRPr lang="en-US" sz="2100" smtClean="0">
              <a:cs typeface="Times New Roman" pitchFamily="18" charset="0"/>
            </a:endParaRPr>
          </a:p>
          <a:p>
            <a:pPr eaLnBrk="1" hangingPunct="1"/>
            <a:endParaRPr lang="en-IN" sz="2100" smtClean="0">
              <a:cs typeface="Times New Roman" pitchFamily="18" charset="0"/>
            </a:endParaRPr>
          </a:p>
          <a:p>
            <a:pPr eaLnBrk="1" hangingPunct="1"/>
            <a:endParaRPr lang="en-IN" sz="2400" smtClean="0">
              <a:cs typeface="Times New Roman" pitchFamily="18" charset="0"/>
            </a:endParaRPr>
          </a:p>
        </p:txBody>
      </p:sp>
    </p:spTree>
    <p:extLst>
      <p:ext uri="{BB962C8B-B14F-4D97-AF65-F5344CB8AC3E}">
        <p14:creationId xmlns:p14="http://schemas.microsoft.com/office/powerpoint/2010/main" xmlns="" val="390750911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0" y="0"/>
            <a:ext cx="8229600" cy="685800"/>
          </a:xfrm>
        </p:spPr>
        <p:txBody>
          <a:bodyPr/>
          <a:lstStyle/>
          <a:p>
            <a:pPr algn="l" eaLnBrk="1" hangingPunct="1"/>
            <a:r>
              <a:rPr lang="en-US" sz="3200" smtClean="0"/>
              <a:t>Nitro attacks</a:t>
            </a:r>
            <a:endParaRPr lang="en-IN" sz="3200" smtClean="0"/>
          </a:p>
        </p:txBody>
      </p:sp>
      <p:sp>
        <p:nvSpPr>
          <p:cNvPr id="64515" name="Content Placeholder 2"/>
          <p:cNvSpPr>
            <a:spLocks noGrp="1"/>
          </p:cNvSpPr>
          <p:nvPr>
            <p:ph idx="1"/>
          </p:nvPr>
        </p:nvSpPr>
        <p:spPr>
          <a:xfrm>
            <a:off x="228600" y="762000"/>
            <a:ext cx="8610600" cy="5638800"/>
          </a:xfrm>
        </p:spPr>
        <p:txBody>
          <a:bodyPr/>
          <a:lstStyle/>
          <a:p>
            <a:pPr eaLnBrk="1" hangingPunct="1"/>
            <a:r>
              <a:rPr lang="en-US" sz="2200" smtClean="0">
                <a:cs typeface="Times New Roman" pitchFamily="18" charset="0"/>
              </a:rPr>
              <a:t>Reported on 2</a:t>
            </a:r>
            <a:r>
              <a:rPr lang="en-US" sz="2200" baseline="30000" smtClean="0">
                <a:cs typeface="Times New Roman" pitchFamily="18" charset="0"/>
              </a:rPr>
              <a:t>nd</a:t>
            </a:r>
            <a:r>
              <a:rPr lang="en-US" sz="2200" smtClean="0">
                <a:cs typeface="Times New Roman" pitchFamily="18" charset="0"/>
              </a:rPr>
              <a:t> November 2011</a:t>
            </a:r>
          </a:p>
          <a:p>
            <a:pPr eaLnBrk="1" hangingPunct="1"/>
            <a:r>
              <a:rPr lang="en-US" sz="2200" smtClean="0">
                <a:cs typeface="Times New Roman" pitchFamily="18" charset="0"/>
              </a:rPr>
              <a:t>Targets Chemical industrial oraganisations and Defence sector to steal information</a:t>
            </a:r>
          </a:p>
          <a:p>
            <a:pPr eaLnBrk="1" hangingPunct="1"/>
            <a:r>
              <a:rPr lang="en-US" sz="2200" smtClean="0">
                <a:cs typeface="Times New Roman" pitchFamily="18" charset="0"/>
              </a:rPr>
              <a:t>Delivered to targeted organisations through social engineering (spear phishing and malicious documents)</a:t>
            </a:r>
          </a:p>
          <a:p>
            <a:pPr eaLnBrk="1" hangingPunct="1"/>
            <a:r>
              <a:rPr lang="en-US" sz="2200" smtClean="0">
                <a:cs typeface="Times New Roman" pitchFamily="18" charset="0"/>
              </a:rPr>
              <a:t>Installs a Remote Access Tool (RAT) called </a:t>
            </a:r>
            <a:r>
              <a:rPr lang="en-US" sz="2200" b="1" smtClean="0">
                <a:cs typeface="Times New Roman" pitchFamily="18" charset="0"/>
              </a:rPr>
              <a:t>Poison-Ivy</a:t>
            </a:r>
            <a:r>
              <a:rPr lang="en-US" sz="2200" smtClean="0">
                <a:cs typeface="Times New Roman" pitchFamily="18" charset="0"/>
              </a:rPr>
              <a:t> on target system</a:t>
            </a:r>
          </a:p>
          <a:p>
            <a:pPr eaLnBrk="1" hangingPunct="1"/>
            <a:r>
              <a:rPr lang="en-US" sz="2200" smtClean="0">
                <a:cs typeface="Times New Roman" pitchFamily="18" charset="0"/>
              </a:rPr>
              <a:t>48 organisations from USA, Bangladesh, UK, Argentina, Singapore, China, taiwan, Germany, Czeck Republic, India, Netherlands, Finland etc infected</a:t>
            </a:r>
          </a:p>
          <a:p>
            <a:pPr eaLnBrk="1" hangingPunct="1"/>
            <a:r>
              <a:rPr lang="en-US" sz="2200" smtClean="0">
                <a:cs typeface="Times New Roman" pitchFamily="18" charset="0"/>
              </a:rPr>
              <a:t>Sends stolen data in encrypted from (Camellia algorithm) through SSL to C&amp;C </a:t>
            </a:r>
          </a:p>
          <a:p>
            <a:pPr eaLnBrk="1" hangingPunct="1"/>
            <a:r>
              <a:rPr lang="en-US" sz="2200" smtClean="0">
                <a:cs typeface="Times New Roman" pitchFamily="18" charset="0"/>
              </a:rPr>
              <a:t>Command &amp; Control servers (many) primarily located in China</a:t>
            </a:r>
          </a:p>
          <a:p>
            <a:pPr eaLnBrk="1" hangingPunct="1"/>
            <a:endParaRPr lang="en-US" sz="2200" smtClean="0">
              <a:cs typeface="Times New Roman" pitchFamily="18" charset="0"/>
            </a:endParaRPr>
          </a:p>
          <a:p>
            <a:pPr eaLnBrk="1" hangingPunct="1"/>
            <a:endParaRPr lang="en-IN" sz="2200" smtClean="0">
              <a:cs typeface="Times New Roman" pitchFamily="18" charset="0"/>
            </a:endParaRPr>
          </a:p>
          <a:p>
            <a:pPr eaLnBrk="1" hangingPunct="1"/>
            <a:endParaRPr lang="en-US" sz="2200" smtClean="0">
              <a:cs typeface="Times New Roman" pitchFamily="18" charset="0"/>
            </a:endParaRPr>
          </a:p>
          <a:p>
            <a:pPr eaLnBrk="1" hangingPunct="1"/>
            <a:endParaRPr lang="en-US" sz="2200" smtClean="0">
              <a:cs typeface="Times New Roman" pitchFamily="18" charset="0"/>
            </a:endParaRPr>
          </a:p>
          <a:p>
            <a:pPr eaLnBrk="1" hangingPunct="1"/>
            <a:endParaRPr lang="en-IN" sz="2200" smtClean="0">
              <a:cs typeface="Times New Roman" pitchFamily="18" charset="0"/>
            </a:endParaRPr>
          </a:p>
          <a:p>
            <a:pPr eaLnBrk="1" hangingPunct="1"/>
            <a:endParaRPr lang="en-IN" sz="2400" smtClean="0">
              <a:cs typeface="Times New Roman" pitchFamily="18" charset="0"/>
            </a:endParaRPr>
          </a:p>
        </p:txBody>
      </p:sp>
    </p:spTree>
    <p:extLst>
      <p:ext uri="{BB962C8B-B14F-4D97-AF65-F5344CB8AC3E}">
        <p14:creationId xmlns:p14="http://schemas.microsoft.com/office/powerpoint/2010/main" xmlns="" val="395115737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0" y="0"/>
            <a:ext cx="8229600" cy="685800"/>
          </a:xfrm>
        </p:spPr>
        <p:txBody>
          <a:bodyPr/>
          <a:lstStyle/>
          <a:p>
            <a:pPr algn="l" eaLnBrk="1" hangingPunct="1"/>
            <a:r>
              <a:rPr lang="en-US" sz="3200" smtClean="0"/>
              <a:t>Nitro attacks - infections</a:t>
            </a:r>
            <a:endParaRPr lang="en-IN" sz="3200" smtClean="0"/>
          </a:p>
        </p:txBody>
      </p:sp>
      <p:pic>
        <p:nvPicPr>
          <p:cNvPr id="6553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14400" y="809625"/>
            <a:ext cx="6491288"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7653093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28600" y="685800"/>
          <a:ext cx="8467724" cy="5935851"/>
        </p:xfrm>
        <a:graphic>
          <a:graphicData uri="http://schemas.openxmlformats.org/drawingml/2006/table">
            <a:tbl>
              <a:tblPr firstRow="1" bandRow="1">
                <a:tableStyleId>{5940675A-B579-460E-94D1-54222C63F5DA}</a:tableStyleId>
              </a:tblPr>
              <a:tblGrid>
                <a:gridCol w="1857035"/>
                <a:gridCol w="1848149"/>
                <a:gridCol w="2132480"/>
                <a:gridCol w="2630060"/>
              </a:tblGrid>
              <a:tr h="537216">
                <a:tc>
                  <a:txBody>
                    <a:bodyPr/>
                    <a:lstStyle/>
                    <a:p>
                      <a:endParaRPr lang="en-IN" sz="1400" b="1" dirty="0"/>
                    </a:p>
                  </a:txBody>
                  <a:tcPr marT="45716" marB="45716"/>
                </a:tc>
                <a:tc>
                  <a:txBody>
                    <a:bodyPr/>
                    <a:lstStyle/>
                    <a:p>
                      <a:r>
                        <a:rPr lang="en-US" sz="1600" dirty="0" err="1" smtClean="0"/>
                        <a:t>Stuxnet</a:t>
                      </a:r>
                      <a:endParaRPr lang="en-IN" sz="1600" dirty="0"/>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r>
                        <a:rPr lang="en-US" sz="1600" dirty="0" err="1" smtClean="0"/>
                        <a:t>Duqu</a:t>
                      </a:r>
                      <a:endParaRPr lang="en-IN" sz="1600" dirty="0"/>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r>
                        <a:rPr lang="en-US" sz="1600" dirty="0" smtClean="0"/>
                        <a:t>Nitro / Poison Ivy</a:t>
                      </a:r>
                      <a:endParaRPr lang="en-IN" sz="1600" dirty="0"/>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410599">
                <a:tc>
                  <a:txBody>
                    <a:bodyPr/>
                    <a:lstStyle/>
                    <a:p>
                      <a:r>
                        <a:rPr lang="en-IN" sz="1400" b="1" dirty="0" smtClean="0"/>
                        <a:t>Reported</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Times New Roman" pitchFamily="18" charset="0"/>
                        </a:rPr>
                        <a:t>July 2010</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September 2011</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2</a:t>
                      </a:r>
                      <a:r>
                        <a:rPr lang="en-US" sz="1200" baseline="30000" dirty="0" smtClean="0">
                          <a:cs typeface="Times New Roman" pitchFamily="18" charset="0"/>
                        </a:rPr>
                        <a:t>nd</a:t>
                      </a:r>
                      <a:r>
                        <a:rPr lang="en-US" sz="1200" dirty="0" smtClean="0">
                          <a:cs typeface="Times New Roman" pitchFamily="18" charset="0"/>
                        </a:rPr>
                        <a:t> November 2011</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457158">
                <a:tc>
                  <a:txBody>
                    <a:bodyPr/>
                    <a:lstStyle/>
                    <a:p>
                      <a:r>
                        <a:rPr lang="en-IN" sz="1400" b="1" dirty="0" smtClean="0"/>
                        <a:t>Exploitation</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dirty="0" smtClean="0">
                          <a:solidFill>
                            <a:schemeClr val="tx1"/>
                          </a:solidFill>
                          <a:latin typeface="+mn-lt"/>
                          <a:ea typeface="+mn-ea"/>
                          <a:cs typeface="Times New Roman" pitchFamily="18" charset="0"/>
                        </a:rPr>
                        <a:t>Zero-day vulnerabilities in Microsoft Windows</a:t>
                      </a: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dirty="0" smtClean="0">
                          <a:solidFill>
                            <a:schemeClr val="tx1"/>
                          </a:solidFill>
                          <a:latin typeface="+mn-lt"/>
                          <a:ea typeface="+mn-ea"/>
                          <a:cs typeface="Times New Roman" pitchFamily="18" charset="0"/>
                        </a:rPr>
                        <a:t>Zero-day </a:t>
                      </a:r>
                      <a:r>
                        <a:rPr lang="en-IN" sz="1200" dirty="0" smtClean="0">
                          <a:cs typeface="Times New Roman" pitchFamily="18" charset="0"/>
                        </a:rPr>
                        <a:t>vulnerability in Windows Kernel</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Times New Roman" pitchFamily="18" charset="0"/>
                        </a:rPr>
                        <a:t>--</a:t>
                      </a:r>
                      <a:endParaRPr lang="en-IN" sz="1200" kern="1200" dirty="0" smtClean="0">
                        <a:solidFill>
                          <a:schemeClr val="tx1"/>
                        </a:solidFill>
                        <a:latin typeface="+mn-lt"/>
                        <a:ea typeface="+mn-ea"/>
                        <a:cs typeface="Times New Roman" pitchFamily="18" charset="0"/>
                      </a:endParaRPr>
                    </a:p>
                  </a:txBody>
                  <a:tcPr marT="45716" marB="45716"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613962">
                <a:tc>
                  <a:txBody>
                    <a:bodyPr/>
                    <a:lstStyle/>
                    <a:p>
                      <a:r>
                        <a:rPr lang="en-IN" sz="1400" b="1" dirty="0" smtClean="0"/>
                        <a:t>Delivery</a:t>
                      </a:r>
                      <a:endParaRPr lang="en-IN" sz="1400" b="1" dirty="0"/>
                    </a:p>
                  </a:txBody>
                  <a:tcPr marT="45716" marB="45716"/>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Times New Roman" pitchFamily="18" charset="0"/>
                        </a:rPr>
                        <a:t>--</a:t>
                      </a:r>
                      <a:endParaRPr kumimoji="0" lang="en-IN" sz="1200" b="0" i="0" u="none" strike="noStrike" kern="1200" cap="none" spc="0" normalizeH="0" baseline="0" noProof="0" dirty="0" smtClean="0">
                        <a:ln>
                          <a:noFill/>
                        </a:ln>
                        <a:solidFill>
                          <a:prstClr val="black"/>
                        </a:solidFill>
                        <a:effectLst/>
                        <a:uLnTx/>
                        <a:uFillTx/>
                        <a:latin typeface="+mn-lt"/>
                        <a:ea typeface="+mn-ea"/>
                        <a:cs typeface="Times New Roman" pitchFamily="18" charset="0"/>
                      </a:endParaRPr>
                    </a:p>
                  </a:txBody>
                  <a:tcPr marT="45716" marB="45716" anchor="ctr">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Spear phishing and malicious word document</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Spear phishing and password protected archive</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640021">
                <a:tc>
                  <a:txBody>
                    <a:bodyPr/>
                    <a:lstStyle/>
                    <a:p>
                      <a:r>
                        <a:rPr lang="en-IN" sz="1400" b="1" dirty="0" smtClean="0"/>
                        <a:t>Propagation</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dirty="0" smtClean="0">
                          <a:solidFill>
                            <a:schemeClr val="tx1"/>
                          </a:solidFill>
                          <a:latin typeface="+mn-lt"/>
                          <a:ea typeface="+mn-ea"/>
                          <a:cs typeface="Times New Roman" pitchFamily="18" charset="0"/>
                        </a:rPr>
                        <a:t>Removable drives (USB) and Network shares</a:t>
                      </a: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Times New Roman" pitchFamily="18" charset="0"/>
                        </a:rPr>
                        <a:t>--</a:t>
                      </a:r>
                      <a:endParaRPr lang="en-IN" sz="1200" kern="1200" dirty="0" smtClean="0">
                        <a:solidFill>
                          <a:schemeClr val="tx1"/>
                        </a:solidFill>
                        <a:latin typeface="+mn-lt"/>
                        <a:ea typeface="+mn-ea"/>
                        <a:cs typeface="Times New Roman" pitchFamily="18" charset="0"/>
                      </a:endParaRPr>
                    </a:p>
                  </a:txBody>
                  <a:tcPr marT="45716" marB="45716" anchor="ct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Times New Roman" pitchFamily="18" charset="0"/>
                        </a:rPr>
                        <a:t>--</a:t>
                      </a:r>
                      <a:endParaRPr lang="en-IN" sz="1200" kern="1200" dirty="0" smtClean="0">
                        <a:solidFill>
                          <a:schemeClr val="tx1"/>
                        </a:solidFill>
                        <a:latin typeface="+mn-lt"/>
                        <a:ea typeface="+mn-ea"/>
                        <a:cs typeface="Times New Roman" pitchFamily="18" charset="0"/>
                      </a:endParaRPr>
                    </a:p>
                  </a:txBody>
                  <a:tcPr marT="45716" marB="45716"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613962">
                <a:tc>
                  <a:txBody>
                    <a:bodyPr/>
                    <a:lstStyle/>
                    <a:p>
                      <a:r>
                        <a:rPr lang="en-IN" sz="1400" b="1" dirty="0" smtClean="0"/>
                        <a:t>Targeted systems</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dirty="0" smtClean="0">
                          <a:solidFill>
                            <a:schemeClr val="tx1"/>
                          </a:solidFill>
                          <a:latin typeface="+mn-lt"/>
                          <a:ea typeface="+mn-ea"/>
                          <a:cs typeface="Times New Roman" pitchFamily="18" charset="0"/>
                        </a:rPr>
                        <a:t>SCADA systems,</a:t>
                      </a:r>
                      <a:r>
                        <a:rPr lang="en-IN" sz="1200" kern="1200" baseline="0" dirty="0" smtClean="0">
                          <a:solidFill>
                            <a:schemeClr val="tx1"/>
                          </a:solidFill>
                          <a:latin typeface="+mn-lt"/>
                          <a:ea typeface="+mn-ea"/>
                          <a:cs typeface="Times New Roman" pitchFamily="18" charset="0"/>
                        </a:rPr>
                        <a:t> PLCs, </a:t>
                      </a:r>
                      <a:r>
                        <a:rPr lang="en-IN" sz="1200" dirty="0" smtClean="0">
                          <a:cs typeface="Times New Roman" pitchFamily="18" charset="0"/>
                        </a:rPr>
                        <a:t>centrifuges</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smtClean="0">
                          <a:cs typeface="Times New Roman" pitchFamily="18" charset="0"/>
                        </a:rPr>
                        <a:t>Industrial manufacturing and Research organisations</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Chemical industrial </a:t>
                      </a:r>
                      <a:r>
                        <a:rPr lang="en-US" sz="1200" dirty="0" err="1" smtClean="0">
                          <a:cs typeface="Times New Roman" pitchFamily="18" charset="0"/>
                        </a:rPr>
                        <a:t>oraganisations</a:t>
                      </a:r>
                      <a:r>
                        <a:rPr lang="en-US" sz="1200" dirty="0" smtClean="0">
                          <a:cs typeface="Times New Roman" pitchFamily="18" charset="0"/>
                        </a:rPr>
                        <a:t> and </a:t>
                      </a:r>
                      <a:r>
                        <a:rPr lang="en-US" sz="1200" dirty="0" err="1" smtClean="0">
                          <a:cs typeface="Times New Roman" pitchFamily="18" charset="0"/>
                        </a:rPr>
                        <a:t>Defence</a:t>
                      </a:r>
                      <a:r>
                        <a:rPr lang="en-US" sz="1200" dirty="0" smtClean="0">
                          <a:cs typeface="Times New Roman" pitchFamily="18" charset="0"/>
                        </a:rPr>
                        <a:t> sector</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640021">
                <a:tc>
                  <a:txBody>
                    <a:bodyPr/>
                    <a:lstStyle/>
                    <a:p>
                      <a:r>
                        <a:rPr lang="en-IN" sz="1400" b="1" dirty="0" smtClean="0"/>
                        <a:t>Thwarting OS</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dirty="0" smtClean="0">
                          <a:solidFill>
                            <a:schemeClr val="tx1"/>
                          </a:solidFill>
                          <a:latin typeface="+mn-lt"/>
                          <a:ea typeface="+mn-ea"/>
                          <a:cs typeface="Times New Roman" pitchFamily="18" charset="0"/>
                        </a:rPr>
                        <a:t>Drivers signed by stolen certificates </a:t>
                      </a:r>
                      <a:br>
                        <a:rPr lang="en-IN" sz="1200" kern="1200" dirty="0" smtClean="0">
                          <a:solidFill>
                            <a:schemeClr val="tx1"/>
                          </a:solidFill>
                          <a:latin typeface="+mn-lt"/>
                          <a:ea typeface="+mn-ea"/>
                          <a:cs typeface="Times New Roman" pitchFamily="18" charset="0"/>
                        </a:rPr>
                      </a:br>
                      <a:r>
                        <a:rPr lang="en-IN" sz="1200" kern="1200" dirty="0" smtClean="0">
                          <a:solidFill>
                            <a:schemeClr val="tx1"/>
                          </a:solidFill>
                          <a:latin typeface="+mn-lt"/>
                          <a:ea typeface="+mn-ea"/>
                          <a:cs typeface="Times New Roman" pitchFamily="18" charset="0"/>
                        </a:rPr>
                        <a:t>(</a:t>
                      </a:r>
                      <a:r>
                        <a:rPr lang="en-IN" sz="1200" kern="1200" dirty="0" err="1" smtClean="0">
                          <a:solidFill>
                            <a:schemeClr val="tx1"/>
                          </a:solidFill>
                          <a:latin typeface="+mn-lt"/>
                          <a:ea typeface="+mn-ea"/>
                          <a:cs typeface="Times New Roman" pitchFamily="18" charset="0"/>
                        </a:rPr>
                        <a:t>Realtek</a:t>
                      </a:r>
                      <a:r>
                        <a:rPr lang="en-IN" sz="1200" kern="1200" dirty="0" smtClean="0">
                          <a:solidFill>
                            <a:schemeClr val="tx1"/>
                          </a:solidFill>
                          <a:latin typeface="+mn-lt"/>
                          <a:ea typeface="+mn-ea"/>
                          <a:cs typeface="Times New Roman" pitchFamily="18" charset="0"/>
                        </a:rPr>
                        <a:t>, </a:t>
                      </a:r>
                      <a:r>
                        <a:rPr lang="en-IN" sz="1200" kern="1200" dirty="0" err="1" smtClean="0">
                          <a:solidFill>
                            <a:schemeClr val="tx1"/>
                          </a:solidFill>
                          <a:latin typeface="+mn-lt"/>
                          <a:ea typeface="+mn-ea"/>
                          <a:cs typeface="Times New Roman" pitchFamily="18" charset="0"/>
                        </a:rPr>
                        <a:t>JMicron</a:t>
                      </a:r>
                      <a:r>
                        <a:rPr lang="en-IN" sz="1200" kern="1200" dirty="0" smtClean="0">
                          <a:solidFill>
                            <a:schemeClr val="tx1"/>
                          </a:solidFill>
                          <a:latin typeface="+mn-lt"/>
                          <a:ea typeface="+mn-ea"/>
                          <a:cs typeface="Times New Roman" pitchFamily="18" charset="0"/>
                        </a:rPr>
                        <a:t>)</a:t>
                      </a: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dirty="0" smtClean="0">
                          <a:solidFill>
                            <a:schemeClr val="tx1"/>
                          </a:solidFill>
                          <a:latin typeface="+mn-lt"/>
                          <a:ea typeface="+mn-ea"/>
                          <a:cs typeface="Times New Roman" pitchFamily="18" charset="0"/>
                        </a:rPr>
                        <a:t>Drivers signed by s</a:t>
                      </a:r>
                      <a:r>
                        <a:rPr lang="en-IN" sz="1200" dirty="0" smtClean="0">
                          <a:cs typeface="Times New Roman" pitchFamily="18" charset="0"/>
                        </a:rPr>
                        <a:t>tolen certificates</a:t>
                      </a:r>
                      <a:br>
                        <a:rPr lang="en-IN" sz="1200" dirty="0" smtClean="0">
                          <a:cs typeface="Times New Roman" pitchFamily="18" charset="0"/>
                        </a:rPr>
                      </a:br>
                      <a:r>
                        <a:rPr lang="en-IN" sz="1200" dirty="0" smtClean="0">
                          <a:cs typeface="Times New Roman" pitchFamily="18" charset="0"/>
                        </a:rPr>
                        <a:t>(C Media Computers)</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Times New Roman" pitchFamily="18" charset="0"/>
                        </a:rPr>
                        <a:t>Polymorphic variants</a:t>
                      </a:r>
                      <a:endParaRPr lang="en-IN" sz="1200" kern="1200" dirty="0" smtClean="0">
                        <a:solidFill>
                          <a:schemeClr val="tx1"/>
                        </a:solidFill>
                        <a:latin typeface="+mn-lt"/>
                        <a:ea typeface="+mn-ea"/>
                        <a:cs typeface="Times New Roman" pitchFamily="18" charset="0"/>
                      </a:endParaRPr>
                    </a:p>
                  </a:txBody>
                  <a:tcPr marT="45716" marB="45716" anchor="c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410599">
                <a:tc>
                  <a:txBody>
                    <a:bodyPr/>
                    <a:lstStyle/>
                    <a:p>
                      <a:r>
                        <a:rPr lang="en-IN" sz="1400" b="1" dirty="0" smtClean="0"/>
                        <a:t>C&amp;C Location</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Malaysia and Denmark</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India and Belgium</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China</a:t>
                      </a:r>
                      <a:endParaRPr lang="en-US" sz="1200" kern="1200" dirty="0" smtClean="0">
                        <a:solidFill>
                          <a:schemeClr val="tx1"/>
                        </a:solidFill>
                        <a:latin typeface="+mn-lt"/>
                        <a:ea typeface="+mn-ea"/>
                        <a:cs typeface="Times New Roman" pitchFamily="18" charset="0"/>
                      </a:endParaRPr>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640021">
                <a:tc>
                  <a:txBody>
                    <a:bodyPr/>
                    <a:lstStyle/>
                    <a:p>
                      <a:r>
                        <a:rPr lang="en-IN" sz="1400" b="1" dirty="0" smtClean="0"/>
                        <a:t>C&amp;C Communication</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smtClean="0">
                          <a:cs typeface="Times New Roman" pitchFamily="18" charset="0"/>
                        </a:rPr>
                        <a:t>HTTP, HTTPS</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smtClean="0">
                          <a:cs typeface="Times New Roman" pitchFamily="18" charset="0"/>
                        </a:rPr>
                        <a:t>JPEG images followed by stolen data in encrypted form</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Stolen data encrypted by Camellia algorithm</a:t>
                      </a:r>
                      <a:r>
                        <a:rPr lang="en-US" sz="1200" baseline="0" dirty="0" smtClean="0">
                          <a:cs typeface="Times New Roman" pitchFamily="18" charset="0"/>
                        </a:rPr>
                        <a:t> sent via </a:t>
                      </a:r>
                      <a:r>
                        <a:rPr lang="en-US" sz="1200" dirty="0" smtClean="0">
                          <a:cs typeface="Times New Roman" pitchFamily="18" charset="0"/>
                        </a:rPr>
                        <a:t>SSL</a:t>
                      </a:r>
                      <a:endParaRPr lang="en-US" sz="1200" kern="1200" dirty="0" smtClean="0">
                        <a:solidFill>
                          <a:schemeClr val="tx1"/>
                        </a:solidFill>
                        <a:latin typeface="+mn-lt"/>
                        <a:ea typeface="+mn-ea"/>
                        <a:cs typeface="Times New Roman" pitchFamily="18" charset="0"/>
                      </a:endParaRPr>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r h="972105">
                <a:tc>
                  <a:txBody>
                    <a:bodyPr/>
                    <a:lstStyle/>
                    <a:p>
                      <a:r>
                        <a:rPr lang="en-IN" sz="1400" b="1" dirty="0" smtClean="0"/>
                        <a:t>Countries with reported</a:t>
                      </a:r>
                      <a:r>
                        <a:rPr lang="en-IN" sz="1400" b="1" baseline="0" dirty="0" smtClean="0"/>
                        <a:t> infections</a:t>
                      </a:r>
                      <a:endParaRPr lang="en-IN" sz="1400" b="1" dirty="0"/>
                    </a:p>
                  </a:txBody>
                  <a:tcPr marT="45716" marB="4571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Iran, Indonesia, India and others</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France, Netherlands, Switzerland, Ukraine, Iran, Sudan, Vietnam and India</a:t>
                      </a:r>
                      <a:endParaRPr lang="en-IN" sz="1200" kern="1200" dirty="0" smtClean="0">
                        <a:solidFill>
                          <a:schemeClr val="tx1"/>
                        </a:solidFill>
                        <a:latin typeface="+mn-lt"/>
                        <a:ea typeface="+mn-ea"/>
                        <a:cs typeface="Times New Roman" pitchFamily="18" charset="0"/>
                      </a:endParaRPr>
                    </a:p>
                  </a:txBody>
                  <a:tcPr marT="45716" marB="45716">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Times New Roman" pitchFamily="18" charset="0"/>
                        </a:rPr>
                        <a:t>USA, Bangladesh, UK, Argentina, Singapore, China, Taiwan, Germany, Czech Republic, India, Netherlands, Finland </a:t>
                      </a:r>
                      <a:endParaRPr lang="en-US" sz="1200" kern="1200" dirty="0" smtClean="0">
                        <a:solidFill>
                          <a:schemeClr val="tx1"/>
                        </a:solidFill>
                        <a:latin typeface="+mn-lt"/>
                        <a:ea typeface="+mn-ea"/>
                        <a:cs typeface="Times New Roman" pitchFamily="18" charset="0"/>
                      </a:endParaRPr>
                    </a:p>
                  </a:txBody>
                  <a:tcPr marT="45716" marB="45716">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0" scaled="1"/>
                      <a:tileRect/>
                    </a:gradFill>
                  </a:tcPr>
                </a:tc>
              </a:tr>
            </a:tbl>
          </a:graphicData>
        </a:graphic>
      </p:graphicFrame>
    </p:spTree>
    <p:extLst>
      <p:ext uri="{BB962C8B-B14F-4D97-AF65-F5344CB8AC3E}">
        <p14:creationId xmlns:p14="http://schemas.microsoft.com/office/powerpoint/2010/main" xmlns="" val="299866945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ChangeArrowheads="1"/>
          </p:cNvSpPr>
          <p:nvPr/>
        </p:nvSpPr>
        <p:spPr bwMode="auto">
          <a:xfrm>
            <a:off x="304800" y="1600200"/>
            <a:ext cx="43799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z="2400" b="1" smtClean="0">
                <a:solidFill>
                  <a:srgbClr val="000000"/>
                </a:solidFill>
                <a:latin typeface="Calibri" pitchFamily="34" charset="0"/>
              </a:rPr>
              <a:t>National Cyber Security Strategy </a:t>
            </a:r>
            <a:endParaRPr lang="en-US" sz="2400" b="1" smtClean="0">
              <a:solidFill>
                <a:srgbClr val="000000"/>
              </a:solidFill>
              <a:latin typeface="Calibri" pitchFamily="34" charset="0"/>
            </a:endParaRPr>
          </a:p>
        </p:txBody>
      </p:sp>
      <p:sp>
        <p:nvSpPr>
          <p:cNvPr id="68611" name="Rectangle 4"/>
          <p:cNvSpPr>
            <a:spLocks noChangeArrowheads="1"/>
          </p:cNvSpPr>
          <p:nvPr/>
        </p:nvSpPr>
        <p:spPr bwMode="auto">
          <a:xfrm>
            <a:off x="457200" y="2133600"/>
            <a:ext cx="3352800" cy="2446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ts val="600"/>
              </a:spcAft>
              <a:buFontTx/>
              <a:buChar char="•"/>
            </a:pPr>
            <a:r>
              <a:rPr lang="en-AU" sz="2800" i="1" smtClean="0">
                <a:solidFill>
                  <a:srgbClr val="0000FF"/>
                </a:solidFill>
                <a:latin typeface="Calibri" pitchFamily="34" charset="0"/>
              </a:rPr>
              <a:t> </a:t>
            </a:r>
            <a:r>
              <a:rPr lang="en-AU" sz="2400" i="1" smtClean="0">
                <a:solidFill>
                  <a:srgbClr val="0000FF"/>
                </a:solidFill>
                <a:latin typeface="Calibri" pitchFamily="34" charset="0"/>
              </a:rPr>
              <a:t>Maximises national protection and resilience against cyber threats</a:t>
            </a:r>
          </a:p>
          <a:p>
            <a:pPr fontAlgn="base">
              <a:spcBef>
                <a:spcPct val="0"/>
              </a:spcBef>
              <a:spcAft>
                <a:spcPts val="600"/>
              </a:spcAft>
              <a:buFontTx/>
              <a:buChar char="•"/>
            </a:pPr>
            <a:r>
              <a:rPr lang="en-AU" sz="2400" i="1" smtClean="0">
                <a:solidFill>
                  <a:srgbClr val="0000FF"/>
                </a:solidFill>
                <a:latin typeface="Calibri" pitchFamily="34" charset="0"/>
              </a:rPr>
              <a:t> Maximises the national benefits of the digital economy.</a:t>
            </a:r>
            <a:endParaRPr lang="en-US" sz="2400" i="1" smtClean="0">
              <a:solidFill>
                <a:srgbClr val="0000FF"/>
              </a:solidFill>
              <a:latin typeface="Calibri" pitchFamily="34" charset="0"/>
            </a:endParaRPr>
          </a:p>
        </p:txBody>
      </p:sp>
      <p:sp>
        <p:nvSpPr>
          <p:cNvPr id="68612" name="Rectangle 5"/>
          <p:cNvSpPr>
            <a:spLocks noChangeArrowheads="1"/>
          </p:cNvSpPr>
          <p:nvPr/>
        </p:nvSpPr>
        <p:spPr bwMode="auto">
          <a:xfrm>
            <a:off x="5029200" y="1219200"/>
            <a:ext cx="31305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mtClean="0">
                <a:solidFill>
                  <a:srgbClr val="0000FF"/>
                </a:solidFill>
                <a:latin typeface="Calibri" pitchFamily="34" charset="0"/>
              </a:rPr>
              <a:t>  Strong government leadership</a:t>
            </a:r>
            <a:endParaRPr lang="en-US" smtClean="0">
              <a:solidFill>
                <a:srgbClr val="0000FF"/>
              </a:solidFill>
              <a:latin typeface="Calibri" pitchFamily="34" charset="0"/>
            </a:endParaRPr>
          </a:p>
        </p:txBody>
      </p:sp>
      <p:sp>
        <p:nvSpPr>
          <p:cNvPr id="68613" name="Rectangle 6"/>
          <p:cNvSpPr>
            <a:spLocks noChangeArrowheads="1"/>
          </p:cNvSpPr>
          <p:nvPr/>
        </p:nvSpPr>
        <p:spPr bwMode="auto">
          <a:xfrm>
            <a:off x="5105400" y="1524000"/>
            <a:ext cx="26543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mtClean="0">
                <a:solidFill>
                  <a:srgbClr val="0000FF"/>
                </a:solidFill>
                <a:latin typeface="Calibri" pitchFamily="34" charset="0"/>
              </a:rPr>
              <a:t>Stakeholders involvement </a:t>
            </a:r>
            <a:endParaRPr lang="en-US" smtClean="0">
              <a:solidFill>
                <a:srgbClr val="0000FF"/>
              </a:solidFill>
              <a:latin typeface="Calibri" pitchFamily="34" charset="0"/>
            </a:endParaRPr>
          </a:p>
        </p:txBody>
      </p:sp>
      <p:sp>
        <p:nvSpPr>
          <p:cNvPr id="68614" name="Rectangle 7"/>
          <p:cNvSpPr>
            <a:spLocks noChangeArrowheads="1"/>
          </p:cNvSpPr>
          <p:nvPr/>
        </p:nvSpPr>
        <p:spPr bwMode="auto">
          <a:xfrm>
            <a:off x="3962400" y="2971800"/>
            <a:ext cx="5029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AU" smtClean="0">
                <a:solidFill>
                  <a:srgbClr val="0000FF"/>
                </a:solidFill>
                <a:latin typeface="Calibri" pitchFamily="34" charset="0"/>
              </a:rPr>
              <a:t>Cyber security education  &amp;awareness </a:t>
            </a:r>
            <a:endParaRPr lang="en-US" smtClean="0">
              <a:solidFill>
                <a:srgbClr val="0000FF"/>
              </a:solidFill>
              <a:latin typeface="Calibri" pitchFamily="34" charset="0"/>
            </a:endParaRPr>
          </a:p>
        </p:txBody>
      </p:sp>
      <p:sp>
        <p:nvSpPr>
          <p:cNvPr id="68615" name="Rectangle 8"/>
          <p:cNvSpPr>
            <a:spLocks noChangeArrowheads="1"/>
          </p:cNvSpPr>
          <p:nvPr/>
        </p:nvSpPr>
        <p:spPr bwMode="auto">
          <a:xfrm>
            <a:off x="3965575" y="3429000"/>
            <a:ext cx="39338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mtClean="0">
                <a:solidFill>
                  <a:srgbClr val="0000FF"/>
                </a:solidFill>
                <a:latin typeface="Calibri" pitchFamily="34" charset="0"/>
              </a:rPr>
              <a:t>Effective partnership with private sector</a:t>
            </a:r>
            <a:endParaRPr lang="en-US" smtClean="0">
              <a:solidFill>
                <a:srgbClr val="0000FF"/>
              </a:solidFill>
              <a:latin typeface="Calibri" pitchFamily="34" charset="0"/>
            </a:endParaRPr>
          </a:p>
        </p:txBody>
      </p:sp>
      <p:sp>
        <p:nvSpPr>
          <p:cNvPr id="68616" name="Rectangle 9"/>
          <p:cNvSpPr>
            <a:spLocks noChangeArrowheads="1"/>
          </p:cNvSpPr>
          <p:nvPr/>
        </p:nvSpPr>
        <p:spPr bwMode="auto">
          <a:xfrm>
            <a:off x="4038600" y="3886200"/>
            <a:ext cx="46482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AU" smtClean="0">
                <a:solidFill>
                  <a:srgbClr val="0000FF"/>
                </a:solidFill>
                <a:latin typeface="Calibri" pitchFamily="34" charset="0"/>
              </a:rPr>
              <a:t>Enabling legal framework and enforcement capabilities </a:t>
            </a:r>
            <a:endParaRPr lang="en-US" smtClean="0">
              <a:solidFill>
                <a:srgbClr val="0000FF"/>
              </a:solidFill>
              <a:latin typeface="Calibri" pitchFamily="34" charset="0"/>
            </a:endParaRPr>
          </a:p>
        </p:txBody>
      </p:sp>
      <p:sp>
        <p:nvSpPr>
          <p:cNvPr id="68617" name="Rectangle 10"/>
          <p:cNvSpPr>
            <a:spLocks noChangeArrowheads="1"/>
          </p:cNvSpPr>
          <p:nvPr/>
        </p:nvSpPr>
        <p:spPr bwMode="auto">
          <a:xfrm>
            <a:off x="4038600" y="4953000"/>
            <a:ext cx="41798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mtClean="0">
                <a:solidFill>
                  <a:srgbClr val="0000FF"/>
                </a:solidFill>
                <a:latin typeface="Calibri" pitchFamily="34" charset="0"/>
              </a:rPr>
              <a:t>Crisis management &amp; emergency response</a:t>
            </a:r>
            <a:endParaRPr lang="en-US" smtClean="0">
              <a:solidFill>
                <a:srgbClr val="0000FF"/>
              </a:solidFill>
              <a:latin typeface="Calibri" pitchFamily="34" charset="0"/>
            </a:endParaRPr>
          </a:p>
        </p:txBody>
      </p:sp>
      <p:sp>
        <p:nvSpPr>
          <p:cNvPr id="68618" name="Rectangle 11"/>
          <p:cNvSpPr>
            <a:spLocks noChangeArrowheads="1"/>
          </p:cNvSpPr>
          <p:nvPr/>
        </p:nvSpPr>
        <p:spPr bwMode="auto">
          <a:xfrm>
            <a:off x="228600" y="152400"/>
            <a:ext cx="35115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z="2400" smtClean="0">
                <a:solidFill>
                  <a:srgbClr val="000000"/>
                </a:solidFill>
              </a:rPr>
              <a:t>National Responsibilities</a:t>
            </a:r>
            <a:endParaRPr lang="en-US" sz="2400" smtClean="0">
              <a:solidFill>
                <a:srgbClr val="000000"/>
              </a:solidFill>
            </a:endParaRPr>
          </a:p>
        </p:txBody>
      </p:sp>
      <p:sp>
        <p:nvSpPr>
          <p:cNvPr id="68619" name="Rectangle 12"/>
          <p:cNvSpPr>
            <a:spLocks noChangeArrowheads="1"/>
          </p:cNvSpPr>
          <p:nvPr/>
        </p:nvSpPr>
        <p:spPr bwMode="auto">
          <a:xfrm>
            <a:off x="5181600" y="1828800"/>
            <a:ext cx="18462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mtClean="0">
                <a:solidFill>
                  <a:srgbClr val="0000FF"/>
                </a:solidFill>
                <a:latin typeface="Calibri" pitchFamily="34" charset="0"/>
              </a:rPr>
              <a:t>Sectoral presence</a:t>
            </a:r>
            <a:endParaRPr lang="en-US" smtClean="0">
              <a:solidFill>
                <a:srgbClr val="0000FF"/>
              </a:solidFill>
              <a:latin typeface="Calibri" pitchFamily="34" charset="0"/>
            </a:endParaRPr>
          </a:p>
        </p:txBody>
      </p:sp>
      <p:sp>
        <p:nvSpPr>
          <p:cNvPr id="68620" name="Rectangle 13"/>
          <p:cNvSpPr>
            <a:spLocks noChangeArrowheads="1"/>
          </p:cNvSpPr>
          <p:nvPr/>
        </p:nvSpPr>
        <p:spPr bwMode="auto">
          <a:xfrm>
            <a:off x="5105400" y="838200"/>
            <a:ext cx="30210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z="2000" b="1" smtClean="0">
                <a:solidFill>
                  <a:srgbClr val="000000"/>
                </a:solidFill>
                <a:latin typeface="Calibri" pitchFamily="34" charset="0"/>
              </a:rPr>
              <a:t>Leadership &amp; Stakeholders</a:t>
            </a:r>
            <a:endParaRPr lang="en-US" sz="2000" b="1" smtClean="0">
              <a:solidFill>
                <a:srgbClr val="000000"/>
              </a:solidFill>
              <a:latin typeface="Calibri" pitchFamily="34" charset="0"/>
            </a:endParaRPr>
          </a:p>
        </p:txBody>
      </p:sp>
      <p:sp>
        <p:nvSpPr>
          <p:cNvPr id="68621" name="Rectangle 14"/>
          <p:cNvSpPr>
            <a:spLocks noChangeArrowheads="1"/>
          </p:cNvSpPr>
          <p:nvPr/>
        </p:nvSpPr>
        <p:spPr bwMode="auto">
          <a:xfrm>
            <a:off x="3962400" y="2514600"/>
            <a:ext cx="47752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z="2400" b="1" smtClean="0">
                <a:solidFill>
                  <a:srgbClr val="000000"/>
                </a:solidFill>
                <a:latin typeface="Calibri" pitchFamily="34" charset="0"/>
              </a:rPr>
              <a:t>National Program for Cyber Security</a:t>
            </a:r>
            <a:endParaRPr lang="en-US" sz="2400" b="1" smtClean="0">
              <a:solidFill>
                <a:srgbClr val="000000"/>
              </a:solidFill>
              <a:latin typeface="Calibri" pitchFamily="34" charset="0"/>
            </a:endParaRPr>
          </a:p>
        </p:txBody>
      </p:sp>
      <p:sp>
        <p:nvSpPr>
          <p:cNvPr id="68622" name="Rectangle 15"/>
          <p:cNvSpPr>
            <a:spLocks noChangeArrowheads="1"/>
          </p:cNvSpPr>
          <p:nvPr/>
        </p:nvSpPr>
        <p:spPr bwMode="auto">
          <a:xfrm>
            <a:off x="4038600" y="5334000"/>
            <a:ext cx="4419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AU" smtClean="0">
                <a:solidFill>
                  <a:srgbClr val="0000FF"/>
                </a:solidFill>
                <a:latin typeface="Calibri" pitchFamily="34" charset="0"/>
              </a:rPr>
              <a:t>Focus on critical infrastructure protection</a:t>
            </a:r>
            <a:endParaRPr lang="en-US" smtClean="0">
              <a:solidFill>
                <a:srgbClr val="0000FF"/>
              </a:solidFill>
              <a:latin typeface="Calibri" pitchFamily="34" charset="0"/>
            </a:endParaRPr>
          </a:p>
        </p:txBody>
      </p:sp>
      <p:sp>
        <p:nvSpPr>
          <p:cNvPr id="68623" name="Rectangle 8"/>
          <p:cNvSpPr>
            <a:spLocks noChangeArrowheads="1"/>
          </p:cNvSpPr>
          <p:nvPr/>
        </p:nvSpPr>
        <p:spPr bwMode="auto">
          <a:xfrm>
            <a:off x="4038600" y="5638800"/>
            <a:ext cx="26193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AU" smtClean="0">
                <a:solidFill>
                  <a:srgbClr val="0000FF"/>
                </a:solidFill>
                <a:latin typeface="Calibri" pitchFamily="34" charset="0"/>
              </a:rPr>
              <a:t>Research &amp; development</a:t>
            </a:r>
            <a:endParaRPr lang="en-US" smtClean="0">
              <a:solidFill>
                <a:srgbClr val="0000FF"/>
              </a:solidFill>
              <a:latin typeface="Calibri" pitchFamily="34" charset="0"/>
            </a:endParaRPr>
          </a:p>
        </p:txBody>
      </p:sp>
      <p:sp>
        <p:nvSpPr>
          <p:cNvPr id="68624" name="Rectangle 8"/>
          <p:cNvSpPr>
            <a:spLocks noChangeArrowheads="1"/>
          </p:cNvSpPr>
          <p:nvPr/>
        </p:nvSpPr>
        <p:spPr bwMode="auto">
          <a:xfrm>
            <a:off x="3825875" y="4572000"/>
            <a:ext cx="4254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fontAlgn="base">
              <a:spcBef>
                <a:spcPct val="0"/>
              </a:spcBef>
              <a:spcAft>
                <a:spcPct val="0"/>
              </a:spcAft>
            </a:pPr>
            <a:r>
              <a:rPr lang="en-AU" smtClean="0">
                <a:solidFill>
                  <a:srgbClr val="0000FF"/>
                </a:solidFill>
                <a:latin typeface="Calibri" pitchFamily="34" charset="0"/>
              </a:rPr>
              <a:t>    Cyber security compliance and assurance</a:t>
            </a:r>
            <a:endParaRPr lang="en-US" smtClean="0">
              <a:solidFill>
                <a:srgbClr val="0000FF"/>
              </a:solidFill>
              <a:latin typeface="Calibri" pitchFamily="34" charset="0"/>
            </a:endParaRPr>
          </a:p>
        </p:txBody>
      </p:sp>
      <p:sp>
        <p:nvSpPr>
          <p:cNvPr id="68625" name="Rectangle 8"/>
          <p:cNvSpPr>
            <a:spLocks noChangeArrowheads="1"/>
          </p:cNvSpPr>
          <p:nvPr/>
        </p:nvSpPr>
        <p:spPr bwMode="auto">
          <a:xfrm>
            <a:off x="4114800" y="6019800"/>
            <a:ext cx="26622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AU" smtClean="0">
                <a:solidFill>
                  <a:srgbClr val="0000FF"/>
                </a:solidFill>
                <a:latin typeface="Calibri" pitchFamily="34" charset="0"/>
              </a:rPr>
              <a:t>International cooperation</a:t>
            </a:r>
            <a:endParaRPr lang="en-US" smtClean="0">
              <a:solidFill>
                <a:srgbClr val="0000FF"/>
              </a:solidFill>
              <a:latin typeface="Calibri" pitchFamily="34" charset="0"/>
            </a:endParaRPr>
          </a:p>
        </p:txBody>
      </p:sp>
    </p:spTree>
    <p:extLst>
      <p:ext uri="{BB962C8B-B14F-4D97-AF65-F5344CB8AC3E}">
        <p14:creationId xmlns:p14="http://schemas.microsoft.com/office/powerpoint/2010/main" xmlns="" val="307768850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ChangeArrowheads="1"/>
          </p:cNvSpPr>
          <p:nvPr/>
        </p:nvSpPr>
        <p:spPr bwMode="auto">
          <a:xfrm>
            <a:off x="228600" y="76200"/>
            <a:ext cx="607218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US" sz="2400" smtClean="0">
                <a:solidFill>
                  <a:srgbClr val="000000"/>
                </a:solidFill>
              </a:rPr>
              <a:t>Actions for Cyber Security</a:t>
            </a:r>
            <a:r>
              <a:rPr lang="en-US" sz="1200" b="1" smtClean="0">
                <a:solidFill>
                  <a:srgbClr val="558ED5"/>
                </a:solidFill>
                <a:latin typeface="Calibri" pitchFamily="34" charset="0"/>
              </a:rPr>
              <a:t> </a:t>
            </a:r>
          </a:p>
        </p:txBody>
      </p:sp>
      <p:sp>
        <p:nvSpPr>
          <p:cNvPr id="171" name="Rounded Rectangle 170"/>
          <p:cNvSpPr/>
          <p:nvPr/>
        </p:nvSpPr>
        <p:spPr>
          <a:xfrm>
            <a:off x="228600" y="1957388"/>
            <a:ext cx="2286000" cy="4367212"/>
          </a:xfrm>
          <a:prstGeom prst="roundRect">
            <a:avLst>
              <a:gd name="adj" fmla="val 5700"/>
            </a:avLst>
          </a:prstGeom>
          <a:solidFill>
            <a:srgbClr val="9BBB59">
              <a:lumMod val="60000"/>
              <a:lumOff val="40000"/>
            </a:srgbClr>
          </a:solidFill>
          <a:ln w="25400" cap="flat" cmpd="sng" algn="ctr">
            <a:noFill/>
            <a:prstDash val="solid"/>
          </a:ln>
          <a:effectLst/>
        </p:spPr>
        <p:txBody>
          <a:bodyPr anchor="ctr"/>
          <a:lstStyle/>
          <a:p>
            <a:pPr algn="ctr">
              <a:defRPr/>
            </a:pPr>
            <a:endParaRPr lang="en-US" sz="2800" kern="0">
              <a:solidFill>
                <a:prstClr val="white"/>
              </a:solidFill>
              <a:latin typeface="Calibri"/>
            </a:endParaRPr>
          </a:p>
        </p:txBody>
      </p:sp>
      <p:sp>
        <p:nvSpPr>
          <p:cNvPr id="69636" name="TextBox 171"/>
          <p:cNvSpPr txBox="1">
            <a:spLocks noChangeArrowheads="1"/>
          </p:cNvSpPr>
          <p:nvPr/>
        </p:nvSpPr>
        <p:spPr bwMode="auto">
          <a:xfrm>
            <a:off x="381000" y="1946275"/>
            <a:ext cx="2133600" cy="4073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ts val="1000"/>
              </a:spcAft>
            </a:pPr>
            <a:r>
              <a:rPr lang="en-US" sz="1600" u="none" smtClean="0">
                <a:solidFill>
                  <a:srgbClr val="000000"/>
                </a:solidFill>
                <a:latin typeface="Calibri" pitchFamily="34" charset="0"/>
              </a:rPr>
              <a:t>Strategic</a:t>
            </a:r>
          </a:p>
          <a:p>
            <a:pPr eaLnBrk="1" fontAlgn="base" hangingPunct="1">
              <a:spcBef>
                <a:spcPct val="0"/>
              </a:spcBef>
              <a:spcAft>
                <a:spcPts val="1000"/>
              </a:spcAft>
            </a:pPr>
            <a:r>
              <a:rPr lang="en-US" sz="1600" u="none" smtClean="0">
                <a:solidFill>
                  <a:srgbClr val="000000"/>
                </a:solidFill>
                <a:latin typeface="Calibri" pitchFamily="34" charset="0"/>
              </a:rPr>
              <a:t>Legal</a:t>
            </a:r>
          </a:p>
          <a:p>
            <a:pPr eaLnBrk="1" fontAlgn="base" hangingPunct="1">
              <a:spcBef>
                <a:spcPct val="0"/>
              </a:spcBef>
              <a:spcAft>
                <a:spcPts val="1000"/>
              </a:spcAft>
            </a:pPr>
            <a:r>
              <a:rPr lang="en-US" sz="1600" u="none" smtClean="0">
                <a:solidFill>
                  <a:srgbClr val="000000"/>
                </a:solidFill>
                <a:latin typeface="Calibri" pitchFamily="34" charset="0"/>
              </a:rPr>
              <a:t>Protection</a:t>
            </a:r>
          </a:p>
          <a:p>
            <a:pPr eaLnBrk="1" fontAlgn="base" hangingPunct="1">
              <a:spcBef>
                <a:spcPct val="0"/>
              </a:spcBef>
              <a:spcAft>
                <a:spcPts val="1000"/>
              </a:spcAft>
            </a:pPr>
            <a:r>
              <a:rPr lang="en-US" sz="1600" u="none" smtClean="0">
                <a:solidFill>
                  <a:srgbClr val="000000"/>
                </a:solidFill>
                <a:latin typeface="Calibri" pitchFamily="34" charset="0"/>
              </a:rPr>
              <a:t>Crises response and resolution</a:t>
            </a:r>
          </a:p>
          <a:p>
            <a:pPr eaLnBrk="1" fontAlgn="base" hangingPunct="1">
              <a:spcBef>
                <a:spcPct val="0"/>
              </a:spcBef>
              <a:spcAft>
                <a:spcPts val="1000"/>
              </a:spcAft>
            </a:pPr>
            <a:r>
              <a:rPr lang="en-US" sz="1600" u="none" smtClean="0">
                <a:solidFill>
                  <a:srgbClr val="000000"/>
                </a:solidFill>
                <a:latin typeface="Calibri" pitchFamily="34" charset="0"/>
              </a:rPr>
              <a:t>Compliance</a:t>
            </a:r>
          </a:p>
          <a:p>
            <a:pPr eaLnBrk="1" fontAlgn="base" hangingPunct="1">
              <a:spcBef>
                <a:spcPct val="0"/>
              </a:spcBef>
              <a:spcAft>
                <a:spcPts val="1000"/>
              </a:spcAft>
            </a:pPr>
            <a:r>
              <a:rPr lang="en-US" sz="1600" u="none" smtClean="0">
                <a:solidFill>
                  <a:srgbClr val="000000"/>
                </a:solidFill>
                <a:latin typeface="Calibri" pitchFamily="34" charset="0"/>
              </a:rPr>
              <a:t>Education &amp; Awareness</a:t>
            </a:r>
          </a:p>
          <a:p>
            <a:pPr eaLnBrk="1" fontAlgn="base" hangingPunct="1">
              <a:spcBef>
                <a:spcPct val="0"/>
              </a:spcBef>
              <a:spcAft>
                <a:spcPts val="1000"/>
              </a:spcAft>
            </a:pPr>
            <a:r>
              <a:rPr lang="en-US" sz="1600" u="none" smtClean="0">
                <a:solidFill>
                  <a:srgbClr val="000000"/>
                </a:solidFill>
                <a:latin typeface="Calibri" pitchFamily="34" charset="0"/>
              </a:rPr>
              <a:t>Enforcement perspective</a:t>
            </a:r>
          </a:p>
          <a:p>
            <a:pPr eaLnBrk="1" fontAlgn="base" hangingPunct="1">
              <a:spcBef>
                <a:spcPct val="0"/>
              </a:spcBef>
              <a:spcAft>
                <a:spcPts val="1000"/>
              </a:spcAft>
            </a:pPr>
            <a:r>
              <a:rPr lang="en-US" sz="1600" u="none" smtClean="0">
                <a:solidFill>
                  <a:srgbClr val="000000"/>
                </a:solidFill>
                <a:latin typeface="Calibri" pitchFamily="34" charset="0"/>
              </a:rPr>
              <a:t>Collaboration</a:t>
            </a:r>
          </a:p>
          <a:p>
            <a:pPr eaLnBrk="1" fontAlgn="base" hangingPunct="1">
              <a:spcBef>
                <a:spcPct val="0"/>
              </a:spcBef>
              <a:spcAft>
                <a:spcPts val="1000"/>
              </a:spcAft>
            </a:pPr>
            <a:r>
              <a:rPr lang="en-US" sz="1600" u="none" smtClean="0">
                <a:solidFill>
                  <a:srgbClr val="000000"/>
                </a:solidFill>
                <a:latin typeface="Calibri" pitchFamily="34" charset="0"/>
              </a:rPr>
              <a:t>Data Security and Privacy</a:t>
            </a:r>
          </a:p>
        </p:txBody>
      </p:sp>
      <p:sp>
        <p:nvSpPr>
          <p:cNvPr id="69637" name="TextBox 172"/>
          <p:cNvSpPr txBox="1">
            <a:spLocks noChangeArrowheads="1"/>
          </p:cNvSpPr>
          <p:nvPr/>
        </p:nvSpPr>
        <p:spPr bwMode="auto">
          <a:xfrm>
            <a:off x="228600" y="1347788"/>
            <a:ext cx="236220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Perspectives for effective security of cyber space</a:t>
            </a:r>
          </a:p>
        </p:txBody>
      </p:sp>
      <p:sp>
        <p:nvSpPr>
          <p:cNvPr id="174" name="Rounded Rectangle 173"/>
          <p:cNvSpPr/>
          <p:nvPr/>
        </p:nvSpPr>
        <p:spPr>
          <a:xfrm>
            <a:off x="3124200" y="13716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Government level</a:t>
            </a:r>
          </a:p>
        </p:txBody>
      </p:sp>
      <p:sp>
        <p:nvSpPr>
          <p:cNvPr id="175" name="Rounded Rectangle 174"/>
          <p:cNvSpPr/>
          <p:nvPr/>
        </p:nvSpPr>
        <p:spPr>
          <a:xfrm>
            <a:off x="3124200" y="20574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Critical Sector level</a:t>
            </a:r>
          </a:p>
        </p:txBody>
      </p:sp>
      <p:sp>
        <p:nvSpPr>
          <p:cNvPr id="176" name="Rounded Rectangle 175"/>
          <p:cNvSpPr/>
          <p:nvPr/>
        </p:nvSpPr>
        <p:spPr>
          <a:xfrm>
            <a:off x="3124200" y="27432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ISP/TSP level</a:t>
            </a:r>
          </a:p>
        </p:txBody>
      </p:sp>
      <p:sp>
        <p:nvSpPr>
          <p:cNvPr id="177" name="Rounded Rectangle 176"/>
          <p:cNvSpPr/>
          <p:nvPr/>
        </p:nvSpPr>
        <p:spPr>
          <a:xfrm>
            <a:off x="3124200" y="35052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Professional level</a:t>
            </a:r>
          </a:p>
        </p:txBody>
      </p:sp>
      <p:sp>
        <p:nvSpPr>
          <p:cNvPr id="178" name="Rounded Rectangle 177"/>
          <p:cNvSpPr/>
          <p:nvPr/>
        </p:nvSpPr>
        <p:spPr>
          <a:xfrm>
            <a:off x="3124200" y="43434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Technical level</a:t>
            </a:r>
          </a:p>
        </p:txBody>
      </p:sp>
      <p:sp>
        <p:nvSpPr>
          <p:cNvPr id="179" name="Rounded Rectangle 178"/>
          <p:cNvSpPr/>
          <p:nvPr/>
        </p:nvSpPr>
        <p:spPr>
          <a:xfrm>
            <a:off x="3124200" y="51054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Individual level</a:t>
            </a:r>
          </a:p>
        </p:txBody>
      </p:sp>
      <p:sp>
        <p:nvSpPr>
          <p:cNvPr id="180" name="Rounded Rectangle 179"/>
          <p:cNvSpPr/>
          <p:nvPr/>
        </p:nvSpPr>
        <p:spPr>
          <a:xfrm>
            <a:off x="3124200" y="5867400"/>
            <a:ext cx="1219200" cy="549275"/>
          </a:xfrm>
          <a:prstGeom prst="roundRect">
            <a:avLst/>
          </a:prstGeom>
          <a:solidFill>
            <a:srgbClr val="C0504D">
              <a:lumMod val="40000"/>
              <a:lumOff val="60000"/>
            </a:srgbClr>
          </a:solidFill>
          <a:ln w="25400" cap="flat" cmpd="sng" algn="ctr">
            <a:noFill/>
            <a:prstDash val="solid"/>
          </a:ln>
          <a:effectLst/>
        </p:spPr>
        <p:txBody>
          <a:bodyPr anchor="ctr"/>
          <a:lstStyle/>
          <a:p>
            <a:pPr algn="ctr">
              <a:defRPr/>
            </a:pPr>
            <a:r>
              <a:rPr lang="en-US" sz="1400" kern="0" dirty="0">
                <a:solidFill>
                  <a:prstClr val="black"/>
                </a:solidFill>
                <a:latin typeface="Calibri"/>
              </a:rPr>
              <a:t>International level</a:t>
            </a:r>
          </a:p>
        </p:txBody>
      </p:sp>
      <p:cxnSp>
        <p:nvCxnSpPr>
          <p:cNvPr id="69645" name="Straight Arrow Connector 180"/>
          <p:cNvCxnSpPr>
            <a:cxnSpLocks noChangeShapeType="1"/>
          </p:cNvCxnSpPr>
          <p:nvPr/>
        </p:nvCxnSpPr>
        <p:spPr bwMode="auto">
          <a:xfrm flipV="1">
            <a:off x="2514600" y="1676400"/>
            <a:ext cx="609600" cy="205740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46" name="Straight Arrow Connector 181"/>
          <p:cNvCxnSpPr>
            <a:cxnSpLocks noChangeShapeType="1"/>
            <a:endCxn id="180" idx="1"/>
          </p:cNvCxnSpPr>
          <p:nvPr/>
        </p:nvCxnSpPr>
        <p:spPr bwMode="auto">
          <a:xfrm>
            <a:off x="2514600" y="3657600"/>
            <a:ext cx="609600" cy="2484438"/>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47" name="Straight Arrow Connector 182"/>
          <p:cNvCxnSpPr>
            <a:cxnSpLocks noChangeShapeType="1"/>
            <a:endCxn id="175" idx="1"/>
          </p:cNvCxnSpPr>
          <p:nvPr/>
        </p:nvCxnSpPr>
        <p:spPr bwMode="auto">
          <a:xfrm flipV="1">
            <a:off x="2514600" y="2332038"/>
            <a:ext cx="609600" cy="1401762"/>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48" name="Straight Arrow Connector 183"/>
          <p:cNvCxnSpPr>
            <a:cxnSpLocks noChangeShapeType="1"/>
            <a:endCxn id="176" idx="1"/>
          </p:cNvCxnSpPr>
          <p:nvPr/>
        </p:nvCxnSpPr>
        <p:spPr bwMode="auto">
          <a:xfrm flipV="1">
            <a:off x="2514600" y="3017838"/>
            <a:ext cx="609600" cy="715962"/>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49" name="Straight Arrow Connector 184"/>
          <p:cNvCxnSpPr>
            <a:cxnSpLocks noChangeShapeType="1"/>
            <a:endCxn id="178" idx="1"/>
          </p:cNvCxnSpPr>
          <p:nvPr/>
        </p:nvCxnSpPr>
        <p:spPr bwMode="auto">
          <a:xfrm>
            <a:off x="2514600" y="3695700"/>
            <a:ext cx="609600" cy="922338"/>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50" name="Straight Arrow Connector 185"/>
          <p:cNvCxnSpPr>
            <a:cxnSpLocks noChangeShapeType="1"/>
            <a:endCxn id="179" idx="1"/>
          </p:cNvCxnSpPr>
          <p:nvPr/>
        </p:nvCxnSpPr>
        <p:spPr bwMode="auto">
          <a:xfrm>
            <a:off x="2514600" y="3657600"/>
            <a:ext cx="609600" cy="1722438"/>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51" name="Straight Arrow Connector 186"/>
          <p:cNvCxnSpPr>
            <a:cxnSpLocks noChangeShapeType="1"/>
          </p:cNvCxnSpPr>
          <p:nvPr/>
        </p:nvCxnSpPr>
        <p:spPr bwMode="auto">
          <a:xfrm>
            <a:off x="2514600" y="3733800"/>
            <a:ext cx="6096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sp>
        <p:nvSpPr>
          <p:cNvPr id="188" name="Rounded Rectangle 187"/>
          <p:cNvSpPr/>
          <p:nvPr/>
        </p:nvSpPr>
        <p:spPr>
          <a:xfrm>
            <a:off x="4876800" y="1371600"/>
            <a:ext cx="1646238" cy="549275"/>
          </a:xfrm>
          <a:prstGeom prst="roundRect">
            <a:avLst/>
          </a:prstGeom>
          <a:solidFill>
            <a:srgbClr val="4BACC6">
              <a:lumMod val="40000"/>
              <a:lumOff val="6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Security Strategy, ICT policies &amp; laws, CMP, Assurance framework</a:t>
            </a:r>
          </a:p>
        </p:txBody>
      </p:sp>
      <p:sp>
        <p:nvSpPr>
          <p:cNvPr id="189" name="Rounded Rectangle 188"/>
          <p:cNvSpPr/>
          <p:nvPr/>
        </p:nvSpPr>
        <p:spPr>
          <a:xfrm>
            <a:off x="4876800" y="2057400"/>
            <a:ext cx="1646238" cy="549275"/>
          </a:xfrm>
          <a:prstGeom prst="roundRect">
            <a:avLst/>
          </a:prstGeom>
          <a:solidFill>
            <a:srgbClr val="4BACC6">
              <a:lumMod val="40000"/>
              <a:lumOff val="60000"/>
            </a:srgbClr>
          </a:solidFill>
          <a:ln w="25400" cap="flat" cmpd="sng" algn="ctr">
            <a:noFill/>
            <a:prstDash val="solid"/>
          </a:ln>
          <a:effectLst/>
        </p:spPr>
        <p:txBody>
          <a:bodyPr lIns="45720" rIns="45720" anchor="ctr"/>
          <a:lstStyle/>
          <a:p>
            <a:pPr algn="ctr">
              <a:defRPr/>
            </a:pPr>
            <a:r>
              <a:rPr lang="en-US" sz="1200" kern="0">
                <a:solidFill>
                  <a:prstClr val="black"/>
                </a:solidFill>
                <a:latin typeface="Calibri"/>
              </a:rPr>
              <a:t>CMP, Security Policy, Drills, TVM  </a:t>
            </a:r>
          </a:p>
        </p:txBody>
      </p:sp>
      <p:sp>
        <p:nvSpPr>
          <p:cNvPr id="190" name="Rounded Rectangle 189"/>
          <p:cNvSpPr/>
          <p:nvPr/>
        </p:nvSpPr>
        <p:spPr>
          <a:xfrm>
            <a:off x="4876800" y="2743200"/>
            <a:ext cx="1646238" cy="549275"/>
          </a:xfrm>
          <a:prstGeom prst="roundRect">
            <a:avLst/>
          </a:prstGeom>
          <a:solidFill>
            <a:srgbClr val="4BACC6">
              <a:lumMod val="40000"/>
              <a:lumOff val="60000"/>
            </a:srgbClr>
          </a:solidFill>
          <a:ln w="25400" cap="flat" cmpd="sng" algn="ctr">
            <a:noFill/>
            <a:prstDash val="solid"/>
          </a:ln>
          <a:effectLst/>
        </p:spPr>
        <p:txBody>
          <a:bodyPr lIns="0" rIns="0" anchor="ctr"/>
          <a:lstStyle/>
          <a:p>
            <a:pPr algn="ctr">
              <a:defRPr/>
            </a:pPr>
            <a:r>
              <a:rPr lang="en-US" sz="1200" kern="0" dirty="0">
                <a:solidFill>
                  <a:prstClr val="black"/>
                </a:solidFill>
                <a:latin typeface="Calibri"/>
              </a:rPr>
              <a:t>Threat monitoring, Rapid response, preventive &amp; quarantine</a:t>
            </a:r>
          </a:p>
        </p:txBody>
      </p:sp>
      <p:sp>
        <p:nvSpPr>
          <p:cNvPr id="191" name="Rounded Rectangle 190"/>
          <p:cNvSpPr/>
          <p:nvPr/>
        </p:nvSpPr>
        <p:spPr>
          <a:xfrm>
            <a:off x="4876800" y="3505200"/>
            <a:ext cx="1646238" cy="549275"/>
          </a:xfrm>
          <a:prstGeom prst="roundRect">
            <a:avLst/>
          </a:prstGeom>
          <a:solidFill>
            <a:srgbClr val="4BACC6">
              <a:lumMod val="40000"/>
              <a:lumOff val="6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Security skills and competence</a:t>
            </a:r>
          </a:p>
        </p:txBody>
      </p:sp>
      <p:sp>
        <p:nvSpPr>
          <p:cNvPr id="192" name="Rounded Rectangle 191"/>
          <p:cNvSpPr/>
          <p:nvPr/>
        </p:nvSpPr>
        <p:spPr>
          <a:xfrm>
            <a:off x="4876800" y="4343400"/>
            <a:ext cx="1646238" cy="549275"/>
          </a:xfrm>
          <a:prstGeom prst="roundRect">
            <a:avLst/>
          </a:prstGeom>
          <a:solidFill>
            <a:srgbClr val="4BACC6">
              <a:lumMod val="40000"/>
              <a:lumOff val="6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Honey pots, sensors,  intrusion detectors, traffic scanning, etc. </a:t>
            </a:r>
          </a:p>
        </p:txBody>
      </p:sp>
      <p:sp>
        <p:nvSpPr>
          <p:cNvPr id="193" name="Rounded Rectangle 192"/>
          <p:cNvSpPr/>
          <p:nvPr/>
        </p:nvSpPr>
        <p:spPr>
          <a:xfrm>
            <a:off x="4876800" y="5105400"/>
            <a:ext cx="1646238" cy="549275"/>
          </a:xfrm>
          <a:prstGeom prst="roundRect">
            <a:avLst/>
          </a:prstGeom>
          <a:solidFill>
            <a:srgbClr val="4BACC6">
              <a:lumMod val="40000"/>
              <a:lumOff val="6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Awareness campaign, trainings, security messaging</a:t>
            </a:r>
          </a:p>
        </p:txBody>
      </p:sp>
      <p:sp>
        <p:nvSpPr>
          <p:cNvPr id="194" name="Rounded Rectangle 193"/>
          <p:cNvSpPr/>
          <p:nvPr/>
        </p:nvSpPr>
        <p:spPr>
          <a:xfrm>
            <a:off x="4876800" y="5867400"/>
            <a:ext cx="1646238" cy="549275"/>
          </a:xfrm>
          <a:prstGeom prst="roundRect">
            <a:avLst/>
          </a:prstGeom>
          <a:solidFill>
            <a:srgbClr val="4BACC6">
              <a:lumMod val="40000"/>
              <a:lumOff val="60000"/>
            </a:srgbClr>
          </a:solidFill>
          <a:ln w="25400" cap="flat" cmpd="sng" algn="ctr">
            <a:noFill/>
            <a:prstDash val="solid"/>
          </a:ln>
          <a:effectLst/>
        </p:spPr>
        <p:txBody>
          <a:bodyPr lIns="45720" rIns="45720" anchor="ctr"/>
          <a:lstStyle/>
          <a:p>
            <a:pPr algn="ctr">
              <a:defRPr/>
            </a:pPr>
            <a:r>
              <a:rPr lang="en-US" sz="1200" kern="0">
                <a:solidFill>
                  <a:prstClr val="black"/>
                </a:solidFill>
                <a:latin typeface="Calibri"/>
              </a:rPr>
              <a:t>UNGGE, CSCAP, Trusted Computing, ITU</a:t>
            </a:r>
          </a:p>
        </p:txBody>
      </p:sp>
      <p:cxnSp>
        <p:nvCxnSpPr>
          <p:cNvPr id="69659" name="Straight Arrow Connector 194"/>
          <p:cNvCxnSpPr>
            <a:cxnSpLocks noChangeShapeType="1"/>
          </p:cNvCxnSpPr>
          <p:nvPr/>
        </p:nvCxnSpPr>
        <p:spPr bwMode="auto">
          <a:xfrm>
            <a:off x="4343400" y="16002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60" name="Straight Arrow Connector 195"/>
          <p:cNvCxnSpPr>
            <a:cxnSpLocks noChangeShapeType="1"/>
          </p:cNvCxnSpPr>
          <p:nvPr/>
        </p:nvCxnSpPr>
        <p:spPr bwMode="auto">
          <a:xfrm>
            <a:off x="4343400" y="22860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61" name="Straight Arrow Connector 196"/>
          <p:cNvCxnSpPr>
            <a:cxnSpLocks noChangeShapeType="1"/>
          </p:cNvCxnSpPr>
          <p:nvPr/>
        </p:nvCxnSpPr>
        <p:spPr bwMode="auto">
          <a:xfrm>
            <a:off x="4343400" y="29718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62" name="Straight Arrow Connector 197"/>
          <p:cNvCxnSpPr>
            <a:cxnSpLocks noChangeShapeType="1"/>
          </p:cNvCxnSpPr>
          <p:nvPr/>
        </p:nvCxnSpPr>
        <p:spPr bwMode="auto">
          <a:xfrm>
            <a:off x="4343400" y="45720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63" name="Straight Arrow Connector 198"/>
          <p:cNvCxnSpPr>
            <a:cxnSpLocks noChangeShapeType="1"/>
          </p:cNvCxnSpPr>
          <p:nvPr/>
        </p:nvCxnSpPr>
        <p:spPr bwMode="auto">
          <a:xfrm>
            <a:off x="4343400" y="53340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64" name="Straight Arrow Connector 199"/>
          <p:cNvCxnSpPr>
            <a:cxnSpLocks noChangeShapeType="1"/>
          </p:cNvCxnSpPr>
          <p:nvPr/>
        </p:nvCxnSpPr>
        <p:spPr bwMode="auto">
          <a:xfrm>
            <a:off x="4343400" y="37338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65" name="Straight Arrow Connector 200"/>
          <p:cNvCxnSpPr>
            <a:cxnSpLocks noChangeShapeType="1"/>
          </p:cNvCxnSpPr>
          <p:nvPr/>
        </p:nvCxnSpPr>
        <p:spPr bwMode="auto">
          <a:xfrm>
            <a:off x="4343400" y="6096000"/>
            <a:ext cx="520700"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sp>
        <p:nvSpPr>
          <p:cNvPr id="69666" name="TextBox 201"/>
          <p:cNvSpPr txBox="1">
            <a:spLocks noChangeArrowheads="1"/>
          </p:cNvSpPr>
          <p:nvPr/>
        </p:nvSpPr>
        <p:spPr bwMode="auto">
          <a:xfrm>
            <a:off x="3429000" y="990600"/>
            <a:ext cx="6207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Level</a:t>
            </a:r>
          </a:p>
        </p:txBody>
      </p:sp>
      <p:sp>
        <p:nvSpPr>
          <p:cNvPr id="69667" name="TextBox 202"/>
          <p:cNvSpPr txBox="1">
            <a:spLocks noChangeArrowheads="1"/>
          </p:cNvSpPr>
          <p:nvPr/>
        </p:nvSpPr>
        <p:spPr bwMode="auto">
          <a:xfrm>
            <a:off x="5181600" y="990600"/>
            <a:ext cx="8128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Actions</a:t>
            </a:r>
          </a:p>
        </p:txBody>
      </p:sp>
      <p:sp>
        <p:nvSpPr>
          <p:cNvPr id="69668" name="TextBox 203"/>
          <p:cNvSpPr txBox="1">
            <a:spLocks noChangeArrowheads="1"/>
          </p:cNvSpPr>
          <p:nvPr/>
        </p:nvSpPr>
        <p:spPr bwMode="auto">
          <a:xfrm>
            <a:off x="7315200" y="990600"/>
            <a:ext cx="76835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Impact</a:t>
            </a:r>
          </a:p>
        </p:txBody>
      </p:sp>
      <p:sp>
        <p:nvSpPr>
          <p:cNvPr id="205" name="Rounded Rectangle 204"/>
          <p:cNvSpPr/>
          <p:nvPr/>
        </p:nvSpPr>
        <p:spPr>
          <a:xfrm>
            <a:off x="6858000" y="1371600"/>
            <a:ext cx="1905000" cy="5334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Enabler for security, compliance &amp; assurance, adequacy of investment</a:t>
            </a:r>
          </a:p>
        </p:txBody>
      </p:sp>
      <p:sp>
        <p:nvSpPr>
          <p:cNvPr id="206" name="Rounded Rectangle 205"/>
          <p:cNvSpPr/>
          <p:nvPr/>
        </p:nvSpPr>
        <p:spPr>
          <a:xfrm>
            <a:off x="6858000" y="2057400"/>
            <a:ext cx="1905000" cy="5334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Posture improvement, enhancing capability to detect &amp; resist attacks</a:t>
            </a:r>
          </a:p>
        </p:txBody>
      </p:sp>
      <p:sp>
        <p:nvSpPr>
          <p:cNvPr id="207" name="Rounded Rectangle 206"/>
          <p:cNvSpPr/>
          <p:nvPr/>
        </p:nvSpPr>
        <p:spPr>
          <a:xfrm>
            <a:off x="6858000" y="2743200"/>
            <a:ext cx="1905000" cy="5334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Prevention of occurrence &amp; reoccurrence of  attacks</a:t>
            </a:r>
          </a:p>
        </p:txBody>
      </p:sp>
      <p:sp>
        <p:nvSpPr>
          <p:cNvPr id="208" name="Rounded Rectangle 207"/>
          <p:cNvSpPr/>
          <p:nvPr/>
        </p:nvSpPr>
        <p:spPr>
          <a:xfrm>
            <a:off x="6858000" y="3505200"/>
            <a:ext cx="1905000" cy="5334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Adequacy of skills &amp; competence for cyber security</a:t>
            </a:r>
          </a:p>
        </p:txBody>
      </p:sp>
      <p:sp>
        <p:nvSpPr>
          <p:cNvPr id="209" name="Rounded Rectangle 208"/>
          <p:cNvSpPr/>
          <p:nvPr/>
        </p:nvSpPr>
        <p:spPr>
          <a:xfrm>
            <a:off x="6858000" y="4343400"/>
            <a:ext cx="1905000" cy="5334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a:solidFill>
                  <a:prstClr val="black"/>
                </a:solidFill>
                <a:latin typeface="Calibri"/>
              </a:rPr>
              <a:t>Actionable security intelligence for proactive &amp; preventive actions</a:t>
            </a:r>
          </a:p>
        </p:txBody>
      </p:sp>
      <p:sp>
        <p:nvSpPr>
          <p:cNvPr id="210" name="Rounded Rectangle 209"/>
          <p:cNvSpPr/>
          <p:nvPr/>
        </p:nvSpPr>
        <p:spPr>
          <a:xfrm>
            <a:off x="6858000" y="5105400"/>
            <a:ext cx="1905000" cy="5334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Enhanced user awareness, responsible behavior &amp; actions </a:t>
            </a:r>
          </a:p>
        </p:txBody>
      </p:sp>
      <p:sp>
        <p:nvSpPr>
          <p:cNvPr id="211" name="Rounded Rectangle 210"/>
          <p:cNvSpPr/>
          <p:nvPr/>
        </p:nvSpPr>
        <p:spPr>
          <a:xfrm>
            <a:off x="6858000" y="5867400"/>
            <a:ext cx="1905000" cy="609600"/>
          </a:xfrm>
          <a:prstGeom prst="roundRect">
            <a:avLst/>
          </a:prstGeom>
          <a:solidFill>
            <a:srgbClr val="F79646">
              <a:lumMod val="60000"/>
              <a:lumOff val="40000"/>
            </a:srgbClr>
          </a:solidFill>
          <a:ln w="25400" cap="flat" cmpd="sng" algn="ctr">
            <a:noFill/>
            <a:prstDash val="solid"/>
          </a:ln>
          <a:effectLst/>
        </p:spPr>
        <p:txBody>
          <a:bodyPr lIns="45720" rIns="45720" anchor="ctr"/>
          <a:lstStyle/>
          <a:p>
            <a:pPr algn="ctr">
              <a:defRPr/>
            </a:pPr>
            <a:r>
              <a:rPr lang="en-US" sz="1200" kern="0" dirty="0">
                <a:solidFill>
                  <a:prstClr val="black"/>
                </a:solidFill>
                <a:latin typeface="Calibri"/>
              </a:rPr>
              <a:t>Security ecosystem through a set of cooperative &amp; collaborative actions</a:t>
            </a:r>
          </a:p>
        </p:txBody>
      </p:sp>
      <p:cxnSp>
        <p:nvCxnSpPr>
          <p:cNvPr id="69676" name="Straight Arrow Connector 211"/>
          <p:cNvCxnSpPr>
            <a:cxnSpLocks noChangeShapeType="1"/>
          </p:cNvCxnSpPr>
          <p:nvPr/>
        </p:nvCxnSpPr>
        <p:spPr bwMode="auto">
          <a:xfrm>
            <a:off x="6529388" y="16002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77" name="Straight Arrow Connector 212"/>
          <p:cNvCxnSpPr>
            <a:cxnSpLocks noChangeShapeType="1"/>
          </p:cNvCxnSpPr>
          <p:nvPr/>
        </p:nvCxnSpPr>
        <p:spPr bwMode="auto">
          <a:xfrm>
            <a:off x="6529388" y="22860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78" name="Straight Arrow Connector 213"/>
          <p:cNvCxnSpPr>
            <a:cxnSpLocks noChangeShapeType="1"/>
          </p:cNvCxnSpPr>
          <p:nvPr/>
        </p:nvCxnSpPr>
        <p:spPr bwMode="auto">
          <a:xfrm>
            <a:off x="6529388" y="45720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79" name="Straight Arrow Connector 214"/>
          <p:cNvCxnSpPr>
            <a:cxnSpLocks noChangeShapeType="1"/>
          </p:cNvCxnSpPr>
          <p:nvPr/>
        </p:nvCxnSpPr>
        <p:spPr bwMode="auto">
          <a:xfrm>
            <a:off x="6529388" y="53340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80" name="Straight Arrow Connector 215"/>
          <p:cNvCxnSpPr>
            <a:cxnSpLocks noChangeShapeType="1"/>
          </p:cNvCxnSpPr>
          <p:nvPr/>
        </p:nvCxnSpPr>
        <p:spPr bwMode="auto">
          <a:xfrm>
            <a:off x="6529388" y="37338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81" name="Straight Arrow Connector 216"/>
          <p:cNvCxnSpPr>
            <a:cxnSpLocks noChangeShapeType="1"/>
          </p:cNvCxnSpPr>
          <p:nvPr/>
        </p:nvCxnSpPr>
        <p:spPr bwMode="auto">
          <a:xfrm>
            <a:off x="6529388" y="60960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cxnSp>
        <p:nvCxnSpPr>
          <p:cNvPr id="69682" name="Straight Arrow Connector 217"/>
          <p:cNvCxnSpPr>
            <a:cxnSpLocks noChangeShapeType="1"/>
          </p:cNvCxnSpPr>
          <p:nvPr/>
        </p:nvCxnSpPr>
        <p:spPr bwMode="auto">
          <a:xfrm>
            <a:off x="6553200" y="3048000"/>
            <a:ext cx="320675" cy="0"/>
          </a:xfrm>
          <a:prstGeom prst="straightConnector1">
            <a:avLst/>
          </a:prstGeom>
          <a:noFill/>
          <a:ln w="9525" algn="ctr">
            <a:solidFill>
              <a:srgbClr val="948A54"/>
            </a:solidFill>
            <a:round/>
            <a:headEnd/>
            <a:tailEnd type="triangle" w="med" len="me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08941688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8600" y="1865313"/>
            <a:ext cx="2286000" cy="4038600"/>
          </a:xfrm>
          <a:prstGeom prst="roundRect">
            <a:avLst>
              <a:gd name="adj" fmla="val 57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srgbClr val="FFFFFF"/>
              </a:solidFill>
            </a:endParaRPr>
          </a:p>
        </p:txBody>
      </p:sp>
      <p:sp>
        <p:nvSpPr>
          <p:cNvPr id="70659" name="TextBox 4"/>
          <p:cNvSpPr txBox="1">
            <a:spLocks noChangeArrowheads="1"/>
          </p:cNvSpPr>
          <p:nvPr/>
        </p:nvSpPr>
        <p:spPr bwMode="auto">
          <a:xfrm>
            <a:off x="381000" y="1854200"/>
            <a:ext cx="2133600" cy="3778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ts val="1000"/>
              </a:spcAft>
            </a:pPr>
            <a:r>
              <a:rPr lang="en-US" sz="1600" u="none" smtClean="0">
                <a:solidFill>
                  <a:srgbClr val="000000"/>
                </a:solidFill>
                <a:latin typeface="Calibri" pitchFamily="34" charset="0"/>
              </a:rPr>
              <a:t>Collection, analysis &amp; dissemination of information</a:t>
            </a:r>
          </a:p>
          <a:p>
            <a:pPr eaLnBrk="1" fontAlgn="base" hangingPunct="1">
              <a:spcBef>
                <a:spcPct val="0"/>
              </a:spcBef>
              <a:spcAft>
                <a:spcPts val="1000"/>
              </a:spcAft>
            </a:pPr>
            <a:r>
              <a:rPr lang="en-US" sz="1600" u="none" smtClean="0">
                <a:solidFill>
                  <a:srgbClr val="000000"/>
                </a:solidFill>
                <a:latin typeface="Calibri" pitchFamily="34" charset="0"/>
              </a:rPr>
              <a:t>Forecast and alerts of incidents</a:t>
            </a:r>
          </a:p>
          <a:p>
            <a:pPr eaLnBrk="1" fontAlgn="base" hangingPunct="1">
              <a:spcBef>
                <a:spcPct val="0"/>
              </a:spcBef>
              <a:spcAft>
                <a:spcPts val="1000"/>
              </a:spcAft>
            </a:pPr>
            <a:r>
              <a:rPr lang="en-US" sz="1600" u="none" smtClean="0">
                <a:solidFill>
                  <a:srgbClr val="000000"/>
                </a:solidFill>
                <a:latin typeface="Calibri" pitchFamily="34" charset="0"/>
              </a:rPr>
              <a:t>Emergency measures for incident handling</a:t>
            </a:r>
          </a:p>
          <a:p>
            <a:pPr eaLnBrk="1" fontAlgn="base" hangingPunct="1">
              <a:spcBef>
                <a:spcPct val="0"/>
              </a:spcBef>
              <a:spcAft>
                <a:spcPts val="1000"/>
              </a:spcAft>
            </a:pPr>
            <a:r>
              <a:rPr lang="en-US" sz="1600" u="none" smtClean="0">
                <a:solidFill>
                  <a:srgbClr val="000000"/>
                </a:solidFill>
                <a:latin typeface="Calibri" pitchFamily="34" charset="0"/>
              </a:rPr>
              <a:t>Coordination of response activities</a:t>
            </a:r>
          </a:p>
          <a:p>
            <a:pPr eaLnBrk="1" fontAlgn="base" hangingPunct="1">
              <a:spcBef>
                <a:spcPct val="0"/>
              </a:spcBef>
              <a:spcAft>
                <a:spcPts val="1000"/>
              </a:spcAft>
            </a:pPr>
            <a:r>
              <a:rPr lang="en-US" sz="1600" u="none" smtClean="0">
                <a:solidFill>
                  <a:srgbClr val="000000"/>
                </a:solidFill>
                <a:latin typeface="Calibri" pitchFamily="34" charset="0"/>
              </a:rPr>
              <a:t>Guidelines, advisories, vulnerability notes, research/white papers &amp; practices </a:t>
            </a:r>
          </a:p>
        </p:txBody>
      </p:sp>
      <p:sp>
        <p:nvSpPr>
          <p:cNvPr id="70660" name="TextBox 5"/>
          <p:cNvSpPr txBox="1">
            <a:spLocks noChangeArrowheads="1"/>
          </p:cNvSpPr>
          <p:nvPr/>
        </p:nvSpPr>
        <p:spPr bwMode="auto">
          <a:xfrm>
            <a:off x="228600" y="1255713"/>
            <a:ext cx="236220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CERT- Agency for incident response </a:t>
            </a:r>
          </a:p>
        </p:txBody>
      </p:sp>
      <p:sp>
        <p:nvSpPr>
          <p:cNvPr id="7" name="Rounded Rectangle 6"/>
          <p:cNvSpPr/>
          <p:nvPr/>
        </p:nvSpPr>
        <p:spPr>
          <a:xfrm>
            <a:off x="3124200" y="12795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000000"/>
                </a:solidFill>
              </a:rPr>
              <a:t>Procedural actions</a:t>
            </a:r>
          </a:p>
        </p:txBody>
      </p:sp>
      <p:sp>
        <p:nvSpPr>
          <p:cNvPr id="8" name="Rounded Rectangle 7"/>
          <p:cNvSpPr/>
          <p:nvPr/>
        </p:nvSpPr>
        <p:spPr>
          <a:xfrm>
            <a:off x="3124200" y="19653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000000"/>
                </a:solidFill>
              </a:rPr>
              <a:t>Technology deployment</a:t>
            </a:r>
          </a:p>
        </p:txBody>
      </p:sp>
      <p:sp>
        <p:nvSpPr>
          <p:cNvPr id="9" name="Rounded Rectangle 8"/>
          <p:cNvSpPr/>
          <p:nvPr/>
        </p:nvSpPr>
        <p:spPr>
          <a:xfrm>
            <a:off x="3124200" y="26511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000000"/>
                </a:solidFill>
              </a:rPr>
              <a:t>Response &amp; recovery assistance</a:t>
            </a:r>
          </a:p>
        </p:txBody>
      </p:sp>
      <p:sp>
        <p:nvSpPr>
          <p:cNvPr id="10" name="Rounded Rectangle 9"/>
          <p:cNvSpPr/>
          <p:nvPr/>
        </p:nvSpPr>
        <p:spPr>
          <a:xfrm>
            <a:off x="3124200" y="34131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1200">
                <a:solidFill>
                  <a:srgbClr val="000000"/>
                </a:solidFill>
              </a:rPr>
              <a:t>Crisis mgmt &amp; emergency response</a:t>
            </a:r>
          </a:p>
        </p:txBody>
      </p:sp>
      <p:sp>
        <p:nvSpPr>
          <p:cNvPr id="11" name="Rounded Rectangle 10"/>
          <p:cNvSpPr/>
          <p:nvPr/>
        </p:nvSpPr>
        <p:spPr>
          <a:xfrm>
            <a:off x="3124200" y="42513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000000"/>
                </a:solidFill>
              </a:rPr>
              <a:t>Policy &amp; assurance framework</a:t>
            </a:r>
          </a:p>
        </p:txBody>
      </p:sp>
      <p:sp>
        <p:nvSpPr>
          <p:cNvPr id="12" name="Rounded Rectangle 11"/>
          <p:cNvSpPr/>
          <p:nvPr/>
        </p:nvSpPr>
        <p:spPr>
          <a:xfrm>
            <a:off x="3124200" y="50133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000000"/>
                </a:solidFill>
              </a:rPr>
              <a:t>Investigation, analysis &amp; forensic</a:t>
            </a:r>
          </a:p>
        </p:txBody>
      </p:sp>
      <p:sp>
        <p:nvSpPr>
          <p:cNvPr id="13" name="Rounded Rectangle 12"/>
          <p:cNvSpPr/>
          <p:nvPr/>
        </p:nvSpPr>
        <p:spPr>
          <a:xfrm>
            <a:off x="3124200" y="5775325"/>
            <a:ext cx="1219200" cy="549275"/>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rgbClr val="000000"/>
                </a:solidFill>
              </a:rPr>
              <a:t>Training &amp; awareness</a:t>
            </a:r>
          </a:p>
        </p:txBody>
      </p:sp>
      <p:cxnSp>
        <p:nvCxnSpPr>
          <p:cNvPr id="14" name="Straight Arrow Connector 13"/>
          <p:cNvCxnSpPr/>
          <p:nvPr/>
        </p:nvCxnSpPr>
        <p:spPr>
          <a:xfrm flipV="1">
            <a:off x="2514600" y="1584325"/>
            <a:ext cx="609600" cy="205740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3" idx="1"/>
          </p:cNvCxnSpPr>
          <p:nvPr/>
        </p:nvCxnSpPr>
        <p:spPr>
          <a:xfrm>
            <a:off x="2514600" y="3565525"/>
            <a:ext cx="609600" cy="2484438"/>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8" idx="1"/>
          </p:cNvCxnSpPr>
          <p:nvPr/>
        </p:nvCxnSpPr>
        <p:spPr>
          <a:xfrm flipV="1">
            <a:off x="2514600" y="2239963"/>
            <a:ext cx="609600" cy="1401762"/>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9" idx="1"/>
          </p:cNvCxnSpPr>
          <p:nvPr/>
        </p:nvCxnSpPr>
        <p:spPr>
          <a:xfrm flipV="1">
            <a:off x="2514600" y="2925763"/>
            <a:ext cx="609600" cy="715962"/>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1" idx="1"/>
          </p:cNvCxnSpPr>
          <p:nvPr/>
        </p:nvCxnSpPr>
        <p:spPr>
          <a:xfrm>
            <a:off x="2514600" y="3603625"/>
            <a:ext cx="609600" cy="922338"/>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2" idx="1"/>
          </p:cNvCxnSpPr>
          <p:nvPr/>
        </p:nvCxnSpPr>
        <p:spPr>
          <a:xfrm>
            <a:off x="2514600" y="3565525"/>
            <a:ext cx="609600" cy="1722438"/>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514600" y="3641725"/>
            <a:ext cx="6096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4876800" y="12795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Alert, advice, </a:t>
            </a:r>
            <a:r>
              <a:rPr lang="en-US" sz="1200" dirty="0" err="1">
                <a:solidFill>
                  <a:srgbClr val="000000"/>
                </a:solidFill>
              </a:rPr>
              <a:t>MoU</a:t>
            </a:r>
            <a:r>
              <a:rPr lang="en-US" sz="1200" dirty="0">
                <a:solidFill>
                  <a:srgbClr val="000000"/>
                </a:solidFill>
              </a:rPr>
              <a:t>, &amp; collaboration</a:t>
            </a:r>
          </a:p>
        </p:txBody>
      </p:sp>
      <p:sp>
        <p:nvSpPr>
          <p:cNvPr id="22" name="Rounded Rectangle 21"/>
          <p:cNvSpPr/>
          <p:nvPr/>
        </p:nvSpPr>
        <p:spPr>
          <a:xfrm>
            <a:off x="4876800" y="19653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Honey  pots, sensors, filters, etc  </a:t>
            </a:r>
          </a:p>
        </p:txBody>
      </p:sp>
      <p:sp>
        <p:nvSpPr>
          <p:cNvPr id="23" name="Rounded Rectangle 22"/>
          <p:cNvSpPr/>
          <p:nvPr/>
        </p:nvSpPr>
        <p:spPr>
          <a:xfrm>
            <a:off x="4876800" y="26511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200" dirty="0">
                <a:solidFill>
                  <a:srgbClr val="000000"/>
                </a:solidFill>
              </a:rPr>
              <a:t>Helpdesk, incident tracking mechanism </a:t>
            </a:r>
          </a:p>
        </p:txBody>
      </p:sp>
      <p:sp>
        <p:nvSpPr>
          <p:cNvPr id="24" name="Rounded Rectangle 23"/>
          <p:cNvSpPr/>
          <p:nvPr/>
        </p:nvSpPr>
        <p:spPr>
          <a:xfrm>
            <a:off x="4876800" y="34131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CMP implementation &amp; drill</a:t>
            </a:r>
          </a:p>
        </p:txBody>
      </p:sp>
      <p:sp>
        <p:nvSpPr>
          <p:cNvPr id="25" name="Rounded Rectangle 24"/>
          <p:cNvSpPr/>
          <p:nvPr/>
        </p:nvSpPr>
        <p:spPr>
          <a:xfrm>
            <a:off x="4876800" y="42513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fontAlgn="base">
              <a:spcBef>
                <a:spcPct val="0"/>
              </a:spcBef>
              <a:spcAft>
                <a:spcPct val="0"/>
              </a:spcAft>
              <a:defRPr/>
            </a:pPr>
            <a:r>
              <a:rPr lang="en-US" sz="1200">
                <a:solidFill>
                  <a:srgbClr val="000000"/>
                </a:solidFill>
              </a:rPr>
              <a:t>Policy, best practices, audits &amp; assessments</a:t>
            </a:r>
          </a:p>
        </p:txBody>
      </p:sp>
      <p:sp>
        <p:nvSpPr>
          <p:cNvPr id="26" name="Rounded Rectangle 25"/>
          <p:cNvSpPr/>
          <p:nvPr/>
        </p:nvSpPr>
        <p:spPr>
          <a:xfrm>
            <a:off x="4876800" y="50133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Forensic support, pattern analysis, LEA support</a:t>
            </a:r>
          </a:p>
        </p:txBody>
      </p:sp>
      <p:sp>
        <p:nvSpPr>
          <p:cNvPr id="27" name="Rounded Rectangle 26"/>
          <p:cNvSpPr/>
          <p:nvPr/>
        </p:nvSpPr>
        <p:spPr>
          <a:xfrm>
            <a:off x="4876800" y="5775325"/>
            <a:ext cx="1646238" cy="549275"/>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Training of security professionals</a:t>
            </a:r>
          </a:p>
        </p:txBody>
      </p:sp>
      <p:cxnSp>
        <p:nvCxnSpPr>
          <p:cNvPr id="28" name="Straight Arrow Connector 27"/>
          <p:cNvCxnSpPr/>
          <p:nvPr/>
        </p:nvCxnSpPr>
        <p:spPr>
          <a:xfrm>
            <a:off x="4343400" y="15081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343400" y="21939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343400" y="28797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343400" y="44799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343400" y="52419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343400" y="36417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4343400" y="6003925"/>
            <a:ext cx="520700"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689" name="TextBox 34"/>
          <p:cNvSpPr txBox="1">
            <a:spLocks noChangeArrowheads="1"/>
          </p:cNvSpPr>
          <p:nvPr/>
        </p:nvSpPr>
        <p:spPr bwMode="auto">
          <a:xfrm>
            <a:off x="3429000" y="685800"/>
            <a:ext cx="6207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Level</a:t>
            </a:r>
          </a:p>
        </p:txBody>
      </p:sp>
      <p:sp>
        <p:nvSpPr>
          <p:cNvPr id="70690" name="TextBox 35"/>
          <p:cNvSpPr txBox="1">
            <a:spLocks noChangeArrowheads="1"/>
          </p:cNvSpPr>
          <p:nvPr/>
        </p:nvSpPr>
        <p:spPr bwMode="auto">
          <a:xfrm>
            <a:off x="5181600" y="685800"/>
            <a:ext cx="8191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Actions</a:t>
            </a:r>
          </a:p>
        </p:txBody>
      </p:sp>
      <p:sp>
        <p:nvSpPr>
          <p:cNvPr id="70691" name="TextBox 36"/>
          <p:cNvSpPr txBox="1">
            <a:spLocks noChangeArrowheads="1"/>
          </p:cNvSpPr>
          <p:nvPr/>
        </p:nvSpPr>
        <p:spPr bwMode="auto">
          <a:xfrm>
            <a:off x="7315200" y="685800"/>
            <a:ext cx="7747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1600" b="1" u="none" smtClean="0">
                <a:solidFill>
                  <a:srgbClr val="000000"/>
                </a:solidFill>
                <a:latin typeface="Calibri" pitchFamily="34" charset="0"/>
              </a:rPr>
              <a:t>Impact</a:t>
            </a:r>
          </a:p>
        </p:txBody>
      </p:sp>
      <p:sp>
        <p:nvSpPr>
          <p:cNvPr id="38" name="Rounded Rectangle 37"/>
          <p:cNvSpPr/>
          <p:nvPr/>
        </p:nvSpPr>
        <p:spPr>
          <a:xfrm>
            <a:off x="6858000" y="12795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Timely alert for preventive &amp; proactive actions</a:t>
            </a:r>
          </a:p>
        </p:txBody>
      </p:sp>
      <p:sp>
        <p:nvSpPr>
          <p:cNvPr id="39" name="Rounded Rectangle 38"/>
          <p:cNvSpPr/>
          <p:nvPr/>
        </p:nvSpPr>
        <p:spPr>
          <a:xfrm>
            <a:off x="6858000" y="19653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Tailored advice for specific actions by critical sector </a:t>
            </a:r>
          </a:p>
        </p:txBody>
      </p:sp>
      <p:sp>
        <p:nvSpPr>
          <p:cNvPr id="40" name="Rounded Rectangle 39"/>
          <p:cNvSpPr/>
          <p:nvPr/>
        </p:nvSpPr>
        <p:spPr>
          <a:xfrm>
            <a:off x="6858000" y="26511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Incident reporting, assistance, knowledge repository  </a:t>
            </a:r>
          </a:p>
        </p:txBody>
      </p:sp>
      <p:sp>
        <p:nvSpPr>
          <p:cNvPr id="41" name="Rounded Rectangle 40"/>
          <p:cNvSpPr/>
          <p:nvPr/>
        </p:nvSpPr>
        <p:spPr>
          <a:xfrm>
            <a:off x="6858000" y="34131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Improved readiness of critical sectors </a:t>
            </a:r>
          </a:p>
        </p:txBody>
      </p:sp>
      <p:sp>
        <p:nvSpPr>
          <p:cNvPr id="42" name="Rounded Rectangle 41"/>
          <p:cNvSpPr/>
          <p:nvPr/>
        </p:nvSpPr>
        <p:spPr>
          <a:xfrm>
            <a:off x="6858000" y="42513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Improved security posture, assurance over minimal security baseline</a:t>
            </a:r>
          </a:p>
        </p:txBody>
      </p:sp>
      <p:sp>
        <p:nvSpPr>
          <p:cNvPr id="43" name="Rounded Rectangle 42"/>
          <p:cNvSpPr/>
          <p:nvPr/>
        </p:nvSpPr>
        <p:spPr>
          <a:xfrm>
            <a:off x="6858000" y="50133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Investigation support, speedier trial of  criminal cases</a:t>
            </a:r>
          </a:p>
        </p:txBody>
      </p:sp>
      <p:sp>
        <p:nvSpPr>
          <p:cNvPr id="44" name="Rounded Rectangle 43"/>
          <p:cNvSpPr/>
          <p:nvPr/>
        </p:nvSpPr>
        <p:spPr>
          <a:xfrm>
            <a:off x="6858000" y="5775325"/>
            <a:ext cx="1905000" cy="533400"/>
          </a:xfrm>
          <a:prstGeom prst="roundRect">
            <a:avLst/>
          </a:prstGeom>
          <a:solidFill>
            <a:srgbClr val="D9A627"/>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lstStyle/>
          <a:p>
            <a:pPr algn="ctr">
              <a:defRPr/>
            </a:pPr>
            <a:r>
              <a:rPr lang="en-US" sz="1200" dirty="0">
                <a:solidFill>
                  <a:srgbClr val="000000"/>
                </a:solidFill>
              </a:rPr>
              <a:t>Better preparedness, adequacy &amp; sufficiency of competence</a:t>
            </a:r>
          </a:p>
        </p:txBody>
      </p:sp>
      <p:cxnSp>
        <p:nvCxnSpPr>
          <p:cNvPr id="45" name="Straight Arrow Connector 44"/>
          <p:cNvCxnSpPr/>
          <p:nvPr/>
        </p:nvCxnSpPr>
        <p:spPr>
          <a:xfrm>
            <a:off x="6529388" y="15081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529388" y="21939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6529388" y="44799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6529388" y="52419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6529388" y="36417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6529388" y="60039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705" name="Rectangle 50"/>
          <p:cNvSpPr>
            <a:spLocks noChangeArrowheads="1"/>
          </p:cNvSpPr>
          <p:nvPr/>
        </p:nvSpPr>
        <p:spPr bwMode="auto">
          <a:xfrm>
            <a:off x="0" y="76200"/>
            <a:ext cx="6227763"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US" sz="2000" smtClean="0">
                <a:solidFill>
                  <a:srgbClr val="000000"/>
                </a:solidFill>
              </a:rPr>
              <a:t>Crisis Management &amp; Emergency Response – </a:t>
            </a:r>
          </a:p>
          <a:p>
            <a:pPr fontAlgn="base">
              <a:spcBef>
                <a:spcPct val="0"/>
              </a:spcBef>
              <a:spcAft>
                <a:spcPct val="0"/>
              </a:spcAft>
            </a:pPr>
            <a:r>
              <a:rPr lang="en-US" sz="2000" smtClean="0">
                <a:solidFill>
                  <a:srgbClr val="000000"/>
                </a:solidFill>
              </a:rPr>
              <a:t>Role of CERT</a:t>
            </a:r>
          </a:p>
        </p:txBody>
      </p:sp>
      <p:cxnSp>
        <p:nvCxnSpPr>
          <p:cNvPr id="51" name="Straight Arrow Connector 50"/>
          <p:cNvCxnSpPr/>
          <p:nvPr/>
        </p:nvCxnSpPr>
        <p:spPr>
          <a:xfrm>
            <a:off x="6553200" y="2879725"/>
            <a:ext cx="320675" cy="0"/>
          </a:xfrm>
          <a:prstGeom prst="straightConnector1">
            <a:avLst/>
          </a:prstGeom>
          <a:ln>
            <a:solidFill>
              <a:schemeClr val="bg2">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7811524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0" y="0"/>
            <a:ext cx="8229600" cy="685800"/>
          </a:xfrm>
        </p:spPr>
        <p:txBody>
          <a:bodyPr/>
          <a:lstStyle/>
          <a:p>
            <a:pPr algn="l"/>
            <a:r>
              <a:rPr lang="en-IN" sz="2800" smtClean="0">
                <a:solidFill>
                  <a:schemeClr val="tx1"/>
                </a:solidFill>
              </a:rPr>
              <a:t>Organisational actions</a:t>
            </a:r>
          </a:p>
        </p:txBody>
      </p:sp>
      <p:sp>
        <p:nvSpPr>
          <p:cNvPr id="71683" name="Content Placeholder 2"/>
          <p:cNvSpPr>
            <a:spLocks noGrp="1"/>
          </p:cNvSpPr>
          <p:nvPr>
            <p:ph idx="1"/>
          </p:nvPr>
        </p:nvSpPr>
        <p:spPr>
          <a:xfrm>
            <a:off x="228600" y="762000"/>
            <a:ext cx="8686800" cy="5791200"/>
          </a:xfrm>
        </p:spPr>
        <p:txBody>
          <a:bodyPr/>
          <a:lstStyle/>
          <a:p>
            <a:r>
              <a:rPr lang="en-US" sz="2000" smtClean="0"/>
              <a:t>Security policies and procedures</a:t>
            </a:r>
          </a:p>
          <a:p>
            <a:r>
              <a:rPr lang="en-US" sz="2000" smtClean="0"/>
              <a:t>CSIRT/CISO/Administrator/Users</a:t>
            </a:r>
            <a:endParaRPr lang="en-IN" sz="2000" smtClean="0"/>
          </a:p>
          <a:p>
            <a:r>
              <a:rPr lang="en-US" sz="2000" smtClean="0"/>
              <a:t>Multi-layered defense mechanism</a:t>
            </a:r>
          </a:p>
          <a:p>
            <a:pPr lvl="1"/>
            <a:r>
              <a:rPr lang="en-US" sz="2000" smtClean="0"/>
              <a:t>Network behavior analysis</a:t>
            </a:r>
          </a:p>
          <a:p>
            <a:pPr lvl="1"/>
            <a:r>
              <a:rPr lang="en-US" sz="2000" smtClean="0"/>
              <a:t>Proxy logs</a:t>
            </a:r>
          </a:p>
          <a:p>
            <a:pPr lvl="1"/>
            <a:r>
              <a:rPr lang="en-US" sz="2000" smtClean="0"/>
              <a:t>Perimeter Defense</a:t>
            </a:r>
          </a:p>
          <a:p>
            <a:pPr lvl="1"/>
            <a:r>
              <a:rPr lang="en-US" sz="2000" smtClean="0"/>
              <a:t>Security Information and Event Management</a:t>
            </a:r>
          </a:p>
          <a:p>
            <a:pPr lvl="1"/>
            <a:r>
              <a:rPr lang="en-US" sz="2000" smtClean="0"/>
              <a:t>Database Activity Monitoring</a:t>
            </a:r>
          </a:p>
          <a:p>
            <a:r>
              <a:rPr lang="en-IN" sz="2000" smtClean="0"/>
              <a:t>Updated/Patched applications</a:t>
            </a:r>
          </a:p>
          <a:p>
            <a:r>
              <a:rPr lang="en-IN" sz="2000" smtClean="0"/>
              <a:t>Host based Intrusion Prevention System</a:t>
            </a:r>
          </a:p>
          <a:p>
            <a:r>
              <a:rPr lang="en-IN" sz="2000" smtClean="0"/>
              <a:t>Content inspection systems/DPI at perimeter</a:t>
            </a:r>
          </a:p>
          <a:p>
            <a:r>
              <a:rPr lang="en-IN" sz="2000" smtClean="0"/>
              <a:t>DLP</a:t>
            </a:r>
          </a:p>
          <a:p>
            <a:r>
              <a:rPr lang="en-IN" sz="2000" smtClean="0"/>
              <a:t>Pre defined procedures for information sharing</a:t>
            </a:r>
          </a:p>
          <a:p>
            <a:r>
              <a:rPr lang="en-IN" sz="2000" smtClean="0"/>
              <a:t>Authentication of emails (Digital signatures) </a:t>
            </a:r>
          </a:p>
          <a:p>
            <a:r>
              <a:rPr lang="en-IN" sz="2000" smtClean="0"/>
              <a:t>User awareness</a:t>
            </a:r>
          </a:p>
          <a:p>
            <a:endParaRPr lang="en-IN" sz="2400" smtClean="0"/>
          </a:p>
          <a:p>
            <a:endParaRPr lang="en-IN" sz="2400" smtClean="0"/>
          </a:p>
        </p:txBody>
      </p:sp>
    </p:spTree>
    <p:extLst>
      <p:ext uri="{BB962C8B-B14F-4D97-AF65-F5344CB8AC3E}">
        <p14:creationId xmlns:p14="http://schemas.microsoft.com/office/powerpoint/2010/main" xmlns="" val="9617964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708920"/>
            <a:ext cx="8229600" cy="838200"/>
          </a:xfrm>
        </p:spPr>
        <p:txBody>
          <a:bodyPr/>
          <a:lstStyle/>
          <a:p>
            <a:r>
              <a:rPr lang="en-US" dirty="0" smtClean="0"/>
              <a:t>Let’s see how things work</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11</a:t>
            </a:fld>
            <a:endParaRPr lang="en-US">
              <a:solidFill>
                <a:srgbClr val="000000"/>
              </a:solidFill>
            </a:endParaRPr>
          </a:p>
        </p:txBody>
      </p:sp>
    </p:spTree>
    <p:extLst>
      <p:ext uri="{BB962C8B-B14F-4D97-AF65-F5344CB8AC3E}">
        <p14:creationId xmlns:p14="http://schemas.microsoft.com/office/powerpoint/2010/main" xmlns="" val="215715632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52400" y="152400"/>
            <a:ext cx="6953250" cy="544513"/>
          </a:xfrm>
        </p:spPr>
        <p:txBody>
          <a:bodyPr/>
          <a:lstStyle/>
          <a:p>
            <a:pPr algn="l"/>
            <a:r>
              <a:rPr lang="en-US" sz="3000" smtClean="0"/>
              <a:t>Collaborative efforts</a:t>
            </a:r>
            <a:endParaRPr lang="en-IN" sz="3000" smtClean="0"/>
          </a:p>
        </p:txBody>
      </p:sp>
      <p:sp>
        <p:nvSpPr>
          <p:cNvPr id="73731" name="Content Placeholder 2"/>
          <p:cNvSpPr>
            <a:spLocks noGrp="1"/>
          </p:cNvSpPr>
          <p:nvPr>
            <p:ph sz="quarter" idx="1"/>
          </p:nvPr>
        </p:nvSpPr>
        <p:spPr>
          <a:xfrm>
            <a:off x="468313" y="990600"/>
            <a:ext cx="8370887" cy="5410200"/>
          </a:xfrm>
        </p:spPr>
        <p:txBody>
          <a:bodyPr/>
          <a:lstStyle/>
          <a:p>
            <a:r>
              <a:rPr lang="en-US" sz="2400" smtClean="0"/>
              <a:t>Stuxnet and Duqu incidents – Symantec</a:t>
            </a:r>
          </a:p>
          <a:p>
            <a:r>
              <a:rPr lang="en-US" sz="2400" smtClean="0"/>
              <a:t>Operation Shady RAT – McAfee</a:t>
            </a:r>
          </a:p>
          <a:p>
            <a:r>
              <a:rPr lang="en-US" sz="2400" smtClean="0"/>
              <a:t>Rustock Botnet takedown – Microsoft</a:t>
            </a:r>
          </a:p>
          <a:p>
            <a:r>
              <a:rPr lang="en-US" sz="2400" smtClean="0"/>
              <a:t>Most of the incidents – Internet Service Providers</a:t>
            </a:r>
          </a:p>
          <a:p>
            <a:r>
              <a:rPr lang="en-US" sz="2400" smtClean="0"/>
              <a:t>Most of the collaborative efforts are based on individual pursuites .. No defined model…</a:t>
            </a:r>
          </a:p>
          <a:p>
            <a:r>
              <a:rPr lang="en-US" sz="2400" smtClean="0"/>
              <a:t>Multi agency collaboration is a MUST for handling evolving attacks</a:t>
            </a:r>
          </a:p>
          <a:p>
            <a:pPr lvl="1"/>
            <a:r>
              <a:rPr lang="en-US" sz="2000" smtClean="0"/>
              <a:t>Conficker working group</a:t>
            </a:r>
          </a:p>
          <a:p>
            <a:pPr lvl="1"/>
            <a:r>
              <a:rPr lang="en-US" sz="2000" smtClean="0"/>
              <a:t>Kaminsky DNS vulnerability</a:t>
            </a:r>
          </a:p>
          <a:p>
            <a:endParaRPr lang="en-IN" sz="2200" smtClean="0"/>
          </a:p>
          <a:p>
            <a:endParaRPr lang="en-IN" smtClean="0"/>
          </a:p>
        </p:txBody>
      </p:sp>
    </p:spTree>
    <p:extLst>
      <p:ext uri="{BB962C8B-B14F-4D97-AF65-F5344CB8AC3E}">
        <p14:creationId xmlns:p14="http://schemas.microsoft.com/office/powerpoint/2010/main" xmlns="" val="105915649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4"/>
          <p:cNvSpPr txBox="1">
            <a:spLocks noChangeArrowheads="1"/>
          </p:cNvSpPr>
          <p:nvPr/>
        </p:nvSpPr>
        <p:spPr bwMode="auto">
          <a:xfrm>
            <a:off x="762000" y="1511300"/>
            <a:ext cx="7620000" cy="4783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algn="ctr" eaLnBrk="1" fontAlgn="base" hangingPunct="1">
              <a:spcBef>
                <a:spcPct val="50000"/>
              </a:spcBef>
              <a:spcAft>
                <a:spcPct val="0"/>
              </a:spcAft>
            </a:pPr>
            <a:r>
              <a:rPr lang="en-US" sz="4500" u="none" dirty="0" smtClean="0">
                <a:solidFill>
                  <a:srgbClr val="000000"/>
                </a:solidFill>
              </a:rPr>
              <a:t>Thank you</a:t>
            </a:r>
          </a:p>
          <a:p>
            <a:pPr algn="ctr" eaLnBrk="1" fontAlgn="base" hangingPunct="1">
              <a:spcBef>
                <a:spcPct val="50000"/>
              </a:spcBef>
              <a:spcAft>
                <a:spcPct val="0"/>
              </a:spcAft>
            </a:pPr>
            <a:endParaRPr lang="en-US" sz="4500" u="none" dirty="0" smtClean="0">
              <a:solidFill>
                <a:srgbClr val="000000"/>
              </a:solidFill>
            </a:endParaRPr>
          </a:p>
          <a:p>
            <a:pPr algn="ctr" eaLnBrk="1" fontAlgn="base" hangingPunct="1">
              <a:spcBef>
                <a:spcPct val="50000"/>
              </a:spcBef>
              <a:spcAft>
                <a:spcPct val="0"/>
              </a:spcAft>
            </a:pPr>
            <a:r>
              <a:rPr lang="en-US" sz="2600" b="1" u="none" dirty="0" smtClean="0">
                <a:solidFill>
                  <a:srgbClr val="000000"/>
                </a:solidFill>
              </a:rPr>
              <a:t>Incident Response </a:t>
            </a:r>
            <a:r>
              <a:rPr lang="en-US" sz="2600" b="1" u="none" dirty="0" err="1" smtClean="0">
                <a:solidFill>
                  <a:srgbClr val="000000"/>
                </a:solidFill>
              </a:rPr>
              <a:t>HelpDesk</a:t>
            </a:r>
            <a:endParaRPr lang="en-US" sz="2600" b="1" u="none" dirty="0" smtClean="0">
              <a:solidFill>
                <a:srgbClr val="000000"/>
              </a:solidFill>
            </a:endParaRPr>
          </a:p>
          <a:p>
            <a:pPr algn="ctr" eaLnBrk="1" fontAlgn="base" hangingPunct="1">
              <a:spcBef>
                <a:spcPct val="50000"/>
              </a:spcBef>
              <a:spcAft>
                <a:spcPct val="0"/>
              </a:spcAft>
            </a:pPr>
            <a:r>
              <a:rPr lang="en-US" sz="2600" u="none" dirty="0" smtClean="0">
                <a:solidFill>
                  <a:srgbClr val="000000"/>
                </a:solidFill>
              </a:rPr>
              <a:t>Phone: 1800 11 4949</a:t>
            </a:r>
          </a:p>
          <a:p>
            <a:pPr algn="ctr" eaLnBrk="1" fontAlgn="base" hangingPunct="1">
              <a:spcBef>
                <a:spcPct val="50000"/>
              </a:spcBef>
              <a:spcAft>
                <a:spcPct val="0"/>
              </a:spcAft>
            </a:pPr>
            <a:r>
              <a:rPr lang="en-US" sz="2600" u="none" dirty="0" smtClean="0">
                <a:solidFill>
                  <a:srgbClr val="000000"/>
                </a:solidFill>
              </a:rPr>
              <a:t>FAX: 1800 11 6969</a:t>
            </a:r>
          </a:p>
          <a:p>
            <a:pPr algn="ctr" eaLnBrk="1" fontAlgn="base" hangingPunct="1">
              <a:spcBef>
                <a:spcPct val="50000"/>
              </a:spcBef>
              <a:spcAft>
                <a:spcPct val="0"/>
              </a:spcAft>
            </a:pPr>
            <a:r>
              <a:rPr lang="en-US" sz="2600" u="none" dirty="0" smtClean="0">
                <a:solidFill>
                  <a:srgbClr val="000000"/>
                </a:solidFill>
              </a:rPr>
              <a:t>e-mail: incident/</a:t>
            </a:r>
            <a:r>
              <a:rPr lang="en-US" sz="2600" u="none" dirty="0" err="1" smtClean="0">
                <a:solidFill>
                  <a:srgbClr val="000000"/>
                </a:solidFill>
              </a:rPr>
              <a:t>bsingh</a:t>
            </a:r>
            <a:r>
              <a:rPr lang="en-US" sz="2600" u="none" dirty="0" smtClean="0">
                <a:solidFill>
                  <a:srgbClr val="000000"/>
                </a:solidFill>
              </a:rPr>
              <a:t> </a:t>
            </a:r>
            <a:r>
              <a:rPr lang="en-US" sz="2600" i="1" u="none" dirty="0" smtClean="0">
                <a:solidFill>
                  <a:srgbClr val="000000"/>
                </a:solidFill>
              </a:rPr>
              <a:t>at</a:t>
            </a:r>
            <a:r>
              <a:rPr lang="en-US" sz="2600" u="none" dirty="0" smtClean="0">
                <a:solidFill>
                  <a:srgbClr val="000000"/>
                </a:solidFill>
              </a:rPr>
              <a:t> cert-in.org.in</a:t>
            </a:r>
          </a:p>
          <a:p>
            <a:pPr algn="ctr" eaLnBrk="1" fontAlgn="base" hangingPunct="1">
              <a:spcBef>
                <a:spcPct val="50000"/>
              </a:spcBef>
              <a:spcAft>
                <a:spcPct val="0"/>
              </a:spcAft>
            </a:pPr>
            <a:r>
              <a:rPr lang="en-US" sz="2600" u="none" dirty="0" smtClean="0">
                <a:solidFill>
                  <a:srgbClr val="000000"/>
                </a:solidFill>
              </a:rPr>
              <a:t>http://www.cert-in.org.in</a:t>
            </a:r>
            <a:endParaRPr lang="en-US" sz="3000" u="none" dirty="0" smtClean="0">
              <a:solidFill>
                <a:srgbClr val="000000"/>
              </a:solidFill>
            </a:endParaRPr>
          </a:p>
        </p:txBody>
      </p:sp>
    </p:spTree>
    <p:extLst>
      <p:ext uri="{BB962C8B-B14F-4D97-AF65-F5344CB8AC3E}">
        <p14:creationId xmlns:p14="http://schemas.microsoft.com/office/powerpoint/2010/main" xmlns="" val="41422020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p:nvPr/>
        </p:nvPicPr>
        <p:blipFill>
          <a:blip r:embed="rId3" cstate="print"/>
          <a:srcRect/>
          <a:stretch>
            <a:fillRect/>
          </a:stretch>
        </p:blipFill>
        <p:spPr bwMode="auto">
          <a:xfrm>
            <a:off x="827584" y="908720"/>
            <a:ext cx="2543175" cy="1907382"/>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827584" y="3068960"/>
            <a:ext cx="695325" cy="853088"/>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a:stretch>
            <a:fillRect/>
          </a:stretch>
        </p:blipFill>
        <p:spPr bwMode="auto">
          <a:xfrm>
            <a:off x="827584" y="4149080"/>
            <a:ext cx="2466975" cy="1847850"/>
          </a:xfrm>
          <a:prstGeom prst="rect">
            <a:avLst/>
          </a:prstGeom>
          <a:noFill/>
          <a:ln w="9525">
            <a:noFill/>
            <a:miter lim="800000"/>
            <a:headEnd/>
            <a:tailEnd/>
          </a:ln>
        </p:spPr>
      </p:pic>
      <p:cxnSp>
        <p:nvCxnSpPr>
          <p:cNvPr id="9" name="Elbow Connector 8"/>
          <p:cNvCxnSpPr/>
          <p:nvPr/>
        </p:nvCxnSpPr>
        <p:spPr>
          <a:xfrm rot="5400000" flipH="1" flipV="1">
            <a:off x="1403648" y="2852936"/>
            <a:ext cx="504056" cy="504056"/>
          </a:xfrm>
          <a:prstGeom prst="bentConnector3">
            <a:avLst>
              <a:gd name="adj1" fmla="val 50000"/>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16200000" flipH="1">
            <a:off x="1367644" y="3609020"/>
            <a:ext cx="567680" cy="495672"/>
          </a:xfrm>
          <a:prstGeom prst="bentConnector3">
            <a:avLst>
              <a:gd name="adj1" fmla="val 50000"/>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475656" y="3068960"/>
            <a:ext cx="2232248" cy="461665"/>
          </a:xfrm>
          <a:prstGeom prst="rect">
            <a:avLst/>
          </a:prstGeom>
          <a:noFill/>
        </p:spPr>
        <p:txBody>
          <a:bodyPr wrap="square" rtlCol="0">
            <a:spAutoFit/>
          </a:bodyPr>
          <a:lstStyle/>
          <a:p>
            <a:r>
              <a:rPr lang="en-US" sz="1200" b="1" dirty="0" smtClean="0">
                <a:solidFill>
                  <a:srgbClr val="FF0000"/>
                </a:solidFill>
              </a:rPr>
              <a:t>1.2 Infect a legitimate website</a:t>
            </a:r>
            <a:endParaRPr lang="en-IN" sz="1200" b="1" dirty="0">
              <a:solidFill>
                <a:srgbClr val="FF0000"/>
              </a:solidFill>
            </a:endParaRPr>
          </a:p>
        </p:txBody>
      </p:sp>
      <p:sp>
        <p:nvSpPr>
          <p:cNvPr id="15" name="TextBox 14"/>
          <p:cNvSpPr txBox="1"/>
          <p:nvPr/>
        </p:nvSpPr>
        <p:spPr>
          <a:xfrm>
            <a:off x="1403648" y="3573016"/>
            <a:ext cx="2376264" cy="276999"/>
          </a:xfrm>
          <a:prstGeom prst="rect">
            <a:avLst/>
          </a:prstGeom>
          <a:noFill/>
        </p:spPr>
        <p:txBody>
          <a:bodyPr wrap="square" rtlCol="0">
            <a:spAutoFit/>
          </a:bodyPr>
          <a:lstStyle/>
          <a:p>
            <a:r>
              <a:rPr lang="en-US" sz="1200" b="1" dirty="0" smtClean="0">
                <a:solidFill>
                  <a:srgbClr val="FF0000"/>
                </a:solidFill>
              </a:rPr>
              <a:t>1.1 Create a Malicious website</a:t>
            </a:r>
            <a:endParaRPr lang="en-IN" sz="1200" b="1" dirty="0">
              <a:solidFill>
                <a:srgbClr val="FF0000"/>
              </a:solidFill>
            </a:endParaRPr>
          </a:p>
        </p:txBody>
      </p:sp>
      <p:sp>
        <p:nvSpPr>
          <p:cNvPr id="16" name="TextBox 15"/>
          <p:cNvSpPr txBox="1"/>
          <p:nvPr/>
        </p:nvSpPr>
        <p:spPr>
          <a:xfrm>
            <a:off x="827584" y="2564904"/>
            <a:ext cx="1656184" cy="276999"/>
          </a:xfrm>
          <a:prstGeom prst="rect">
            <a:avLst/>
          </a:prstGeom>
          <a:noFill/>
        </p:spPr>
        <p:txBody>
          <a:bodyPr wrap="square" rtlCol="0">
            <a:spAutoFit/>
          </a:bodyPr>
          <a:lstStyle/>
          <a:p>
            <a:r>
              <a:rPr lang="en-US" sz="1200" b="1" dirty="0">
                <a:solidFill>
                  <a:srgbClr val="FFFFFF"/>
                </a:solidFill>
              </a:rPr>
              <a:t>L</a:t>
            </a:r>
            <a:r>
              <a:rPr lang="en-US" sz="1200" b="1" dirty="0" smtClean="0">
                <a:solidFill>
                  <a:srgbClr val="FFFFFF"/>
                </a:solidFill>
              </a:rPr>
              <a:t>egitimate website</a:t>
            </a:r>
            <a:endParaRPr lang="en-IN" sz="1200" b="1" dirty="0">
              <a:solidFill>
                <a:srgbClr val="FFFFFF"/>
              </a:solidFill>
            </a:endParaRPr>
          </a:p>
        </p:txBody>
      </p:sp>
      <p:sp>
        <p:nvSpPr>
          <p:cNvPr id="17" name="TextBox 16"/>
          <p:cNvSpPr txBox="1"/>
          <p:nvPr/>
        </p:nvSpPr>
        <p:spPr>
          <a:xfrm>
            <a:off x="827584" y="6021288"/>
            <a:ext cx="864096" cy="400110"/>
          </a:xfrm>
          <a:prstGeom prst="rect">
            <a:avLst/>
          </a:prstGeom>
          <a:noFill/>
        </p:spPr>
        <p:txBody>
          <a:bodyPr wrap="square" rtlCol="0">
            <a:spAutoFit/>
          </a:bodyPr>
          <a:lstStyle/>
          <a:p>
            <a:r>
              <a:rPr lang="en-US" sz="1000" b="1" dirty="0" smtClean="0">
                <a:solidFill>
                  <a:srgbClr val="000000"/>
                </a:solidFill>
              </a:rPr>
              <a:t>Malicious website</a:t>
            </a:r>
            <a:endParaRPr lang="en-IN" sz="1000" b="1" dirty="0">
              <a:solidFill>
                <a:srgbClr val="000000"/>
              </a:solidFill>
            </a:endParaRPr>
          </a:p>
        </p:txBody>
      </p:sp>
      <p:sp>
        <p:nvSpPr>
          <p:cNvPr id="18" name="TextBox 17"/>
          <p:cNvSpPr txBox="1"/>
          <p:nvPr/>
        </p:nvSpPr>
        <p:spPr>
          <a:xfrm>
            <a:off x="827584" y="3861048"/>
            <a:ext cx="720080" cy="246221"/>
          </a:xfrm>
          <a:prstGeom prst="rect">
            <a:avLst/>
          </a:prstGeom>
          <a:noFill/>
        </p:spPr>
        <p:txBody>
          <a:bodyPr wrap="square" rtlCol="0">
            <a:spAutoFit/>
          </a:bodyPr>
          <a:lstStyle/>
          <a:p>
            <a:r>
              <a:rPr lang="en-US" sz="1000" b="1" dirty="0" smtClean="0">
                <a:solidFill>
                  <a:srgbClr val="FF0000"/>
                </a:solidFill>
              </a:rPr>
              <a:t>Attacker</a:t>
            </a:r>
            <a:endParaRPr lang="en-IN" sz="1000" b="1" dirty="0">
              <a:solidFill>
                <a:srgbClr val="FF0000"/>
              </a:solidFill>
            </a:endParaRPr>
          </a:p>
        </p:txBody>
      </p:sp>
      <p:pic>
        <p:nvPicPr>
          <p:cNvPr id="21" name="Picture 4"/>
          <p:cNvPicPr>
            <a:picLocks noChangeAspect="1" noChangeArrowheads="1"/>
          </p:cNvPicPr>
          <p:nvPr/>
        </p:nvPicPr>
        <p:blipFill>
          <a:blip r:embed="rId6" cstate="print"/>
          <a:srcRect/>
          <a:stretch>
            <a:fillRect/>
          </a:stretch>
        </p:blipFill>
        <p:spPr bwMode="auto">
          <a:xfrm>
            <a:off x="5508104" y="2132856"/>
            <a:ext cx="1224136" cy="988910"/>
          </a:xfrm>
          <a:prstGeom prst="rect">
            <a:avLst/>
          </a:prstGeom>
          <a:noFill/>
          <a:ln w="9525">
            <a:noFill/>
            <a:miter lim="800000"/>
            <a:headEnd/>
            <a:tailEnd/>
          </a:ln>
        </p:spPr>
      </p:pic>
      <p:cxnSp>
        <p:nvCxnSpPr>
          <p:cNvPr id="33" name="Straight Connector 32"/>
          <p:cNvCxnSpPr/>
          <p:nvPr/>
        </p:nvCxnSpPr>
        <p:spPr>
          <a:xfrm rot="10800000">
            <a:off x="4716016" y="2492896"/>
            <a:ext cx="720080" cy="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4247964" y="2024844"/>
            <a:ext cx="936104" cy="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a:off x="3491880" y="1556792"/>
            <a:ext cx="1224136" cy="0"/>
          </a:xfrm>
          <a:prstGeom prst="line">
            <a:avLst/>
          </a:prstGeom>
          <a:ln w="22225">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0800000">
            <a:off x="3491880" y="1772816"/>
            <a:ext cx="10801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4139952" y="2204864"/>
            <a:ext cx="86409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4572000" y="2625793"/>
            <a:ext cx="864096" cy="0"/>
          </a:xfrm>
          <a:prstGeom prst="line">
            <a:avLst/>
          </a:prstGeom>
          <a:ln w="22225">
            <a:solidFill>
              <a:schemeClr val="tx1"/>
            </a:solidFill>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a:off x="4716016" y="3068960"/>
            <a:ext cx="720080" cy="0"/>
          </a:xfrm>
          <a:prstGeom prst="line">
            <a:avLst/>
          </a:prstGeom>
          <a:ln w="22225">
            <a:solidFill>
              <a:srgbClr val="C00000"/>
            </a:solidFill>
            <a:headEnd type="stealth"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flipH="1" flipV="1">
            <a:off x="3779912" y="4005064"/>
            <a:ext cx="1872208"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0800000">
            <a:off x="3347864" y="4941168"/>
            <a:ext cx="1368152"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0800000">
            <a:off x="4572000" y="2924944"/>
            <a:ext cx="864096" cy="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H="1" flipV="1">
            <a:off x="3635896" y="3861048"/>
            <a:ext cx="1872208" cy="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0800000">
            <a:off x="3347864" y="4797152"/>
            <a:ext cx="1224136" cy="0"/>
          </a:xfrm>
          <a:prstGeom prst="line">
            <a:avLst/>
          </a:prstGeom>
          <a:ln w="22225">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pic>
        <p:nvPicPr>
          <p:cNvPr id="65" name="Picture 64"/>
          <p:cNvPicPr/>
          <p:nvPr/>
        </p:nvPicPr>
        <p:blipFill>
          <a:blip r:embed="rId4" cstate="print"/>
          <a:srcRect/>
          <a:stretch>
            <a:fillRect/>
          </a:stretch>
        </p:blipFill>
        <p:spPr bwMode="auto">
          <a:xfrm>
            <a:off x="2555776" y="5085184"/>
            <a:ext cx="695325" cy="853088"/>
          </a:xfrm>
          <a:prstGeom prst="rect">
            <a:avLst/>
          </a:prstGeom>
          <a:noFill/>
          <a:ln w="9525">
            <a:noFill/>
            <a:miter lim="800000"/>
            <a:headEnd/>
            <a:tailEnd/>
          </a:ln>
        </p:spPr>
      </p:pic>
      <p:sp>
        <p:nvSpPr>
          <p:cNvPr id="66" name="TextBox 65"/>
          <p:cNvSpPr txBox="1"/>
          <p:nvPr/>
        </p:nvSpPr>
        <p:spPr>
          <a:xfrm>
            <a:off x="3491880" y="1196752"/>
            <a:ext cx="2808312" cy="276999"/>
          </a:xfrm>
          <a:prstGeom prst="rect">
            <a:avLst/>
          </a:prstGeom>
          <a:noFill/>
        </p:spPr>
        <p:txBody>
          <a:bodyPr wrap="square" rtlCol="0">
            <a:spAutoFit/>
          </a:bodyPr>
          <a:lstStyle/>
          <a:p>
            <a:r>
              <a:rPr lang="en-US" sz="1200" b="1" dirty="0" smtClean="0">
                <a:solidFill>
                  <a:srgbClr val="0070C0"/>
                </a:solidFill>
              </a:rPr>
              <a:t>2 User request legitimate website</a:t>
            </a:r>
            <a:endParaRPr lang="en-IN" sz="1200" b="1" dirty="0">
              <a:solidFill>
                <a:srgbClr val="0070C0"/>
              </a:solidFill>
            </a:endParaRPr>
          </a:p>
        </p:txBody>
      </p:sp>
      <p:sp>
        <p:nvSpPr>
          <p:cNvPr id="67" name="TextBox 66"/>
          <p:cNvSpPr txBox="1"/>
          <p:nvPr/>
        </p:nvSpPr>
        <p:spPr>
          <a:xfrm>
            <a:off x="3347864" y="1844824"/>
            <a:ext cx="1152128" cy="1008112"/>
          </a:xfrm>
          <a:prstGeom prst="rect">
            <a:avLst/>
          </a:prstGeom>
          <a:noFill/>
        </p:spPr>
        <p:txBody>
          <a:bodyPr wrap="square" rtlCol="0">
            <a:spAutoFit/>
          </a:bodyPr>
          <a:lstStyle/>
          <a:p>
            <a:r>
              <a:rPr lang="en-US" sz="1200" b="1" dirty="0" smtClean="0">
                <a:solidFill>
                  <a:srgbClr val="000000"/>
                </a:solidFill>
              </a:rPr>
              <a:t>3 Website response including malicious code </a:t>
            </a:r>
            <a:endParaRPr lang="en-IN" sz="1200" b="1" dirty="0">
              <a:solidFill>
                <a:srgbClr val="000000"/>
              </a:solidFill>
            </a:endParaRPr>
          </a:p>
        </p:txBody>
      </p:sp>
      <p:sp>
        <p:nvSpPr>
          <p:cNvPr id="68" name="TextBox 67"/>
          <p:cNvSpPr txBox="1"/>
          <p:nvPr/>
        </p:nvSpPr>
        <p:spPr>
          <a:xfrm>
            <a:off x="3563888" y="3717032"/>
            <a:ext cx="1224136" cy="1107996"/>
          </a:xfrm>
          <a:prstGeom prst="rect">
            <a:avLst/>
          </a:prstGeom>
          <a:noFill/>
        </p:spPr>
        <p:txBody>
          <a:bodyPr wrap="square" rtlCol="0">
            <a:spAutoFit/>
          </a:bodyPr>
          <a:lstStyle/>
          <a:p>
            <a:r>
              <a:rPr lang="en-US" sz="1100" b="1" dirty="0" smtClean="0">
                <a:solidFill>
                  <a:srgbClr val="0070C0"/>
                </a:solidFill>
              </a:rPr>
              <a:t>4 User’s browser request for content from malicious website</a:t>
            </a:r>
            <a:endParaRPr lang="en-IN" sz="1100" b="1" dirty="0">
              <a:solidFill>
                <a:srgbClr val="0070C0"/>
              </a:solidFill>
            </a:endParaRPr>
          </a:p>
        </p:txBody>
      </p:sp>
      <p:sp>
        <p:nvSpPr>
          <p:cNvPr id="69" name="TextBox 68"/>
          <p:cNvSpPr txBox="1"/>
          <p:nvPr/>
        </p:nvSpPr>
        <p:spPr>
          <a:xfrm>
            <a:off x="3347864" y="5085184"/>
            <a:ext cx="1800200" cy="646331"/>
          </a:xfrm>
          <a:prstGeom prst="rect">
            <a:avLst/>
          </a:prstGeom>
          <a:noFill/>
        </p:spPr>
        <p:txBody>
          <a:bodyPr wrap="square" rtlCol="0">
            <a:spAutoFit/>
          </a:bodyPr>
          <a:lstStyle/>
          <a:p>
            <a:r>
              <a:rPr lang="en-US" sz="1200" b="1" dirty="0" smtClean="0">
                <a:solidFill>
                  <a:srgbClr val="0070C0"/>
                </a:solidFill>
              </a:rPr>
              <a:t>5 Malicious website successfully delivers malware/virus</a:t>
            </a:r>
            <a:endParaRPr lang="en-IN" sz="1200" b="1" dirty="0">
              <a:solidFill>
                <a:srgbClr val="0070C0"/>
              </a:solidFill>
            </a:endParaRPr>
          </a:p>
        </p:txBody>
      </p:sp>
      <p:sp>
        <p:nvSpPr>
          <p:cNvPr id="32" name="TextBox 31"/>
          <p:cNvSpPr txBox="1"/>
          <p:nvPr/>
        </p:nvSpPr>
        <p:spPr>
          <a:xfrm>
            <a:off x="5796136" y="3212976"/>
            <a:ext cx="1080120" cy="400110"/>
          </a:xfrm>
          <a:prstGeom prst="rect">
            <a:avLst/>
          </a:prstGeom>
          <a:noFill/>
        </p:spPr>
        <p:txBody>
          <a:bodyPr wrap="square" rtlCol="0">
            <a:spAutoFit/>
          </a:bodyPr>
          <a:lstStyle/>
          <a:p>
            <a:r>
              <a:rPr lang="en-US" sz="1000" b="1" dirty="0" smtClean="0">
                <a:solidFill>
                  <a:srgbClr val="0000FF"/>
                </a:solidFill>
              </a:rPr>
              <a:t>Legitimate user’s system</a:t>
            </a:r>
            <a:endParaRPr lang="en-IN" sz="1000" b="1" dirty="0">
              <a:solidFill>
                <a:srgbClr val="0000FF"/>
              </a:solidFill>
            </a:endParaRPr>
          </a:p>
        </p:txBody>
      </p:sp>
      <p:sp>
        <p:nvSpPr>
          <p:cNvPr id="34" name="TextBox 33"/>
          <p:cNvSpPr txBox="1"/>
          <p:nvPr/>
        </p:nvSpPr>
        <p:spPr>
          <a:xfrm>
            <a:off x="5580112" y="2348880"/>
            <a:ext cx="648072" cy="276999"/>
          </a:xfrm>
          <a:prstGeom prst="rect">
            <a:avLst/>
          </a:prstGeom>
          <a:noFill/>
        </p:spPr>
        <p:txBody>
          <a:bodyPr wrap="square" rtlCol="0">
            <a:spAutoFit/>
          </a:bodyPr>
          <a:lstStyle/>
          <a:p>
            <a:r>
              <a:rPr lang="en-US" sz="1200" b="1" dirty="0" smtClean="0">
                <a:solidFill>
                  <a:srgbClr val="000000"/>
                </a:solidFill>
              </a:rPr>
              <a:t>Req.</a:t>
            </a:r>
            <a:endParaRPr lang="en-IN" sz="1200" b="1" dirty="0">
              <a:solidFill>
                <a:srgbClr val="000000"/>
              </a:solidFill>
            </a:endParaRPr>
          </a:p>
        </p:txBody>
      </p:sp>
      <p:sp>
        <p:nvSpPr>
          <p:cNvPr id="36" name="TextBox 35"/>
          <p:cNvSpPr txBox="1"/>
          <p:nvPr/>
        </p:nvSpPr>
        <p:spPr>
          <a:xfrm>
            <a:off x="2699792" y="1628800"/>
            <a:ext cx="648072" cy="276999"/>
          </a:xfrm>
          <a:prstGeom prst="rect">
            <a:avLst/>
          </a:prstGeom>
          <a:noFill/>
        </p:spPr>
        <p:txBody>
          <a:bodyPr wrap="square" rtlCol="0">
            <a:spAutoFit/>
          </a:bodyPr>
          <a:lstStyle/>
          <a:p>
            <a:r>
              <a:rPr lang="en-US" sz="1200" b="1" dirty="0" smtClean="0">
                <a:solidFill>
                  <a:srgbClr val="FF0000"/>
                </a:solidFill>
              </a:rPr>
              <a:t>Resp.</a:t>
            </a:r>
            <a:endParaRPr lang="en-IN" sz="1200" b="1" dirty="0">
              <a:solidFill>
                <a:srgbClr val="FF0000"/>
              </a:solidFill>
            </a:endParaRPr>
          </a:p>
        </p:txBody>
      </p:sp>
      <p:pic>
        <p:nvPicPr>
          <p:cNvPr id="1029" name="Picture 5"/>
          <p:cNvPicPr>
            <a:picLocks noChangeAspect="1" noChangeArrowheads="1"/>
          </p:cNvPicPr>
          <p:nvPr/>
        </p:nvPicPr>
        <p:blipFill>
          <a:blip r:embed="rId7" cstate="print"/>
          <a:srcRect/>
          <a:stretch>
            <a:fillRect/>
          </a:stretch>
        </p:blipFill>
        <p:spPr bwMode="auto">
          <a:xfrm>
            <a:off x="2699792" y="4725144"/>
            <a:ext cx="576064" cy="647086"/>
          </a:xfrm>
          <a:prstGeom prst="rect">
            <a:avLst/>
          </a:prstGeom>
          <a:noFill/>
          <a:ln w="9525">
            <a:noFill/>
            <a:miter lim="800000"/>
            <a:headEnd/>
            <a:tailEnd/>
          </a:ln>
        </p:spPr>
      </p:pic>
      <p:sp>
        <p:nvSpPr>
          <p:cNvPr id="40" name="TextBox 39"/>
          <p:cNvSpPr txBox="1"/>
          <p:nvPr/>
        </p:nvSpPr>
        <p:spPr>
          <a:xfrm>
            <a:off x="5940152" y="2348880"/>
            <a:ext cx="792088" cy="461665"/>
          </a:xfrm>
          <a:prstGeom prst="rect">
            <a:avLst/>
          </a:prstGeom>
          <a:noFill/>
        </p:spPr>
        <p:txBody>
          <a:bodyPr wrap="square" rtlCol="0">
            <a:spAutoFit/>
          </a:bodyPr>
          <a:lstStyle/>
          <a:p>
            <a:r>
              <a:rPr lang="en-US" sz="1200" dirty="0" smtClean="0">
                <a:solidFill>
                  <a:srgbClr val="FF0000"/>
                </a:solidFill>
              </a:rPr>
              <a:t>Connect Attacker</a:t>
            </a:r>
            <a:endParaRPr lang="en-IN" sz="1200" dirty="0">
              <a:solidFill>
                <a:srgbClr val="FF0000"/>
              </a:solidFill>
            </a:endParaRPr>
          </a:p>
        </p:txBody>
      </p:sp>
    </p:spTree>
    <p:extLst>
      <p:ext uri="{BB962C8B-B14F-4D97-AF65-F5344CB8AC3E}">
        <p14:creationId xmlns:p14="http://schemas.microsoft.com/office/powerpoint/2010/main" xmlns="" val="23803594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20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000"/>
                                        <p:tgtEl>
                                          <p:spTgt spid="12"/>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0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2000"/>
                                        <p:tgtEl>
                                          <p:spTgt spid="17"/>
                                        </p:tgtEl>
                                      </p:cBhvr>
                                    </p:animEffect>
                                  </p:childTnLst>
                                </p:cTn>
                              </p:par>
                              <p:par>
                                <p:cTn id="39" presetID="10" presetClass="entr" presetSubtype="0"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animEffect transition="in" filter="fade">
                                      <p:cBhvr>
                                        <p:cTn id="41" dur="2000"/>
                                        <p:tgtEl>
                                          <p:spTgt spid="1026"/>
                                        </p:tgtEl>
                                      </p:cBhvr>
                                    </p:animEffect>
                                  </p:childTnLst>
                                </p:cTn>
                              </p:par>
                              <p:par>
                                <p:cTn id="42" presetID="10" presetClass="entr" presetSubtype="0"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fade">
                                      <p:cBhvr>
                                        <p:cTn id="44" dur="2000"/>
                                        <p:tgtEl>
                                          <p:spTgt spid="6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20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2000"/>
                                        <p:tgtEl>
                                          <p:spTgt spid="33"/>
                                        </p:tgtEl>
                                      </p:cBhvr>
                                    </p:animEffect>
                                  </p:childTnLst>
                                </p:cTn>
                              </p:par>
                              <p:par>
                                <p:cTn id="58" presetID="10" presetClass="entr" presetSubtype="0"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2000"/>
                                        <p:tgtEl>
                                          <p:spTgt spid="35"/>
                                        </p:tgtEl>
                                      </p:cBhvr>
                                    </p:animEffect>
                                  </p:childTnLst>
                                </p:cTn>
                              </p:par>
                              <p:par>
                                <p:cTn id="61" presetID="10" presetClass="entr" presetSubtype="0"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2000"/>
                                        <p:tgtEl>
                                          <p:spTgt spid="3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2000"/>
                                        <p:tgtEl>
                                          <p:spTgt spid="66"/>
                                        </p:tgtEl>
                                      </p:cBhvr>
                                    </p:animEffect>
                                  </p:childTnLst>
                                </p:cTn>
                              </p:par>
                              <p:par>
                                <p:cTn id="67" presetID="10" presetClass="exit" presetSubtype="0" fill="hold" nodeType="withEffect">
                                  <p:stCondLst>
                                    <p:cond delay="0"/>
                                  </p:stCondLst>
                                  <p:childTnLst>
                                    <p:animEffect transition="out" filter="fade">
                                      <p:cBhvr>
                                        <p:cTn id="68" dur="2000"/>
                                        <p:tgtEl>
                                          <p:spTgt spid="9"/>
                                        </p:tgtEl>
                                      </p:cBhvr>
                                    </p:animEffect>
                                    <p:set>
                                      <p:cBhvr>
                                        <p:cTn id="69" dur="1" fill="hold">
                                          <p:stCondLst>
                                            <p:cond delay="1999"/>
                                          </p:stCondLst>
                                        </p:cTn>
                                        <p:tgtEl>
                                          <p:spTgt spid="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2000"/>
                                        <p:tgtEl>
                                          <p:spTgt spid="12"/>
                                        </p:tgtEl>
                                      </p:cBhvr>
                                    </p:animEffect>
                                    <p:set>
                                      <p:cBhvr>
                                        <p:cTn id="72" dur="1" fill="hold">
                                          <p:stCondLst>
                                            <p:cond delay="1999"/>
                                          </p:stCondLst>
                                        </p:cTn>
                                        <p:tgtEl>
                                          <p:spTgt spid="12"/>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2000"/>
                                        <p:tgtEl>
                                          <p:spTgt spid="15"/>
                                        </p:tgtEl>
                                      </p:cBhvr>
                                    </p:animEffect>
                                    <p:set>
                                      <p:cBhvr>
                                        <p:cTn id="75" dur="1" fill="hold">
                                          <p:stCondLst>
                                            <p:cond delay="1999"/>
                                          </p:stCondLst>
                                        </p:cTn>
                                        <p:tgtEl>
                                          <p:spTgt spid="15"/>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2000"/>
                                        <p:tgtEl>
                                          <p:spTgt spid="14"/>
                                        </p:tgtEl>
                                      </p:cBhvr>
                                    </p:animEffect>
                                    <p:set>
                                      <p:cBhvr>
                                        <p:cTn id="78" dur="1" fill="hold">
                                          <p:stCondLst>
                                            <p:cond delay="1999"/>
                                          </p:stCondLst>
                                        </p:cTn>
                                        <p:tgtEl>
                                          <p:spTgt spid="14"/>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2000"/>
                                        <p:tgtEl>
                                          <p:spTgt spid="34"/>
                                        </p:tgtEl>
                                      </p:cBhvr>
                                    </p:animEffect>
                                  </p:childTnLst>
                                </p:cTn>
                              </p:par>
                            </p:childTnLst>
                          </p:cTn>
                        </p:par>
                        <p:par>
                          <p:cTn id="84" fill="hold">
                            <p:stCondLst>
                              <p:cond delay="2000"/>
                            </p:stCondLst>
                            <p:childTnLst>
                              <p:par>
                                <p:cTn id="85" presetID="0" presetClass="path" presetSubtype="0" accel="50000" decel="50000" fill="hold" grpId="1" nodeType="afterEffect">
                                  <p:stCondLst>
                                    <p:cond delay="0"/>
                                  </p:stCondLst>
                                  <p:childTnLst>
                                    <p:animMotion origin="layout" path="M 0 0 L -0.11788 0.00301 L -0.11788 -0.13982 L -0.28212 -0.13982 " pathEditMode="relative" ptsTypes="AAAA">
                                      <p:cBhvr>
                                        <p:cTn id="86" dur="3000" fill="hold"/>
                                        <p:tgtEl>
                                          <p:spTgt spid="34"/>
                                        </p:tgtEl>
                                        <p:attrNameLst>
                                          <p:attrName>ppt_x</p:attrName>
                                          <p:attrName>ppt_y</p:attrName>
                                        </p:attrNameLst>
                                      </p:cBhvr>
                                    </p:animMotion>
                                  </p:childTnLst>
                                  <p:subTnLst>
                                    <p:set>
                                      <p:cBhvr override="childStyle">
                                        <p:cTn dur="1" fill="hold" display="0" masterRel="sameClick" afterEffect="1">
                                          <p:stCondLst>
                                            <p:cond evt="end" delay="0">
                                              <p:tn val="85"/>
                                            </p:cond>
                                          </p:stCondLst>
                                        </p:cTn>
                                        <p:tgtEl>
                                          <p:spTgt spid="34"/>
                                        </p:tgtEl>
                                        <p:attrNameLst>
                                          <p:attrName>style.visibility</p:attrName>
                                        </p:attrNameLst>
                                      </p:cBhvr>
                                      <p:to>
                                        <p:strVal val="hidden"/>
                                      </p:to>
                                    </p:set>
                                  </p:sub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2000"/>
                                        <p:tgtEl>
                                          <p:spTgt spid="41"/>
                                        </p:tgtEl>
                                      </p:cBhvr>
                                    </p:animEffect>
                                  </p:childTnLst>
                                </p:cTn>
                              </p:par>
                              <p:par>
                                <p:cTn id="92" presetID="10" presetClass="entr" presetSubtype="0" fill="hold"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2000"/>
                                        <p:tgtEl>
                                          <p:spTgt spid="39"/>
                                        </p:tgtEl>
                                      </p:cBhvr>
                                    </p:animEffect>
                                  </p:childTnLst>
                                </p:cTn>
                              </p:par>
                              <p:par>
                                <p:cTn id="95" presetID="10" presetClass="entr" presetSubtype="0" fill="hold" nodeType="with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fade">
                                      <p:cBhvr>
                                        <p:cTn id="97" dur="2000"/>
                                        <p:tgtEl>
                                          <p:spTgt spid="4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2000"/>
                                        <p:tgtEl>
                                          <p:spTgt spid="67"/>
                                        </p:tgtEl>
                                      </p:cBhvr>
                                    </p:animEffect>
                                  </p:childTnLst>
                                </p:cTn>
                              </p:par>
                            </p:childTnLst>
                          </p:cTn>
                        </p:par>
                        <p:par>
                          <p:cTn id="101" fill="hold">
                            <p:stCondLst>
                              <p:cond delay="2000"/>
                            </p:stCondLst>
                            <p:childTnLst>
                              <p:par>
                                <p:cTn id="102" presetID="10" presetClass="entr" presetSubtype="0" fill="hold" grpId="0" nodeType="after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2000"/>
                                        <p:tgtEl>
                                          <p:spTgt spid="36"/>
                                        </p:tgtEl>
                                      </p:cBhvr>
                                    </p:animEffect>
                                  </p:childTnLst>
                                </p:cTn>
                              </p:par>
                            </p:childTnLst>
                          </p:cTn>
                        </p:par>
                        <p:par>
                          <p:cTn id="105" fill="hold">
                            <p:stCondLst>
                              <p:cond delay="4000"/>
                            </p:stCondLst>
                            <p:childTnLst>
                              <p:par>
                                <p:cTn id="106" presetID="0" presetClass="path" presetSubtype="0" accel="50000" decel="50000" fill="hold" grpId="1" nodeType="afterEffect">
                                  <p:stCondLst>
                                    <p:cond delay="0"/>
                                  </p:stCondLst>
                                  <p:childTnLst>
                                    <p:animMotion origin="layout" path="M 2.77778E-6 3.33333E-6 L 0.14566 0.00162 L 0.14566 0.14791 L 0.31892 0.14791 " pathEditMode="relative" rAng="0" ptsTypes="AAAA">
                                      <p:cBhvr>
                                        <p:cTn id="107" dur="2000" fill="hold"/>
                                        <p:tgtEl>
                                          <p:spTgt spid="36"/>
                                        </p:tgtEl>
                                        <p:attrNameLst>
                                          <p:attrName>ppt_x</p:attrName>
                                          <p:attrName>ppt_y</p:attrName>
                                        </p:attrNameLst>
                                      </p:cBhvr>
                                      <p:rCtr x="15900" y="7400"/>
                                    </p:animMotion>
                                  </p:childTnLst>
                                </p:cTn>
                              </p:par>
                            </p:childTnLst>
                          </p:cTn>
                        </p:par>
                        <p:par>
                          <p:cTn id="108" fill="hold">
                            <p:stCondLst>
                              <p:cond delay="6000"/>
                            </p:stCondLst>
                            <p:childTnLst>
                              <p:par>
                                <p:cTn id="109" presetID="10" presetClass="exit" presetSubtype="0" fill="hold" grpId="2" nodeType="afterEffect">
                                  <p:stCondLst>
                                    <p:cond delay="0"/>
                                  </p:stCondLst>
                                  <p:childTnLst>
                                    <p:animEffect transition="out" filter="fade">
                                      <p:cBhvr>
                                        <p:cTn id="110" dur="2000"/>
                                        <p:tgtEl>
                                          <p:spTgt spid="34"/>
                                        </p:tgtEl>
                                      </p:cBhvr>
                                    </p:animEffect>
                                    <p:set>
                                      <p:cBhvr>
                                        <p:cTn id="111" dur="1" fill="hold">
                                          <p:stCondLst>
                                            <p:cond delay="1999"/>
                                          </p:stCondLst>
                                        </p:cTn>
                                        <p:tgtEl>
                                          <p:spTgt spid="34"/>
                                        </p:tgtEl>
                                        <p:attrNameLst>
                                          <p:attrName>style.visibility</p:attrName>
                                        </p:attrNameLst>
                                      </p:cBhvr>
                                      <p:to>
                                        <p:strVal val="hidden"/>
                                      </p:to>
                                    </p:set>
                                  </p:childTnLst>
                                </p:cTn>
                              </p:par>
                            </p:childTnLst>
                          </p:cTn>
                        </p:par>
                        <p:par>
                          <p:cTn id="112" fill="hold">
                            <p:stCondLst>
                              <p:cond delay="8000"/>
                            </p:stCondLst>
                            <p:childTnLst>
                              <p:par>
                                <p:cTn id="113" presetID="10" presetClass="exit" presetSubtype="0" fill="hold" grpId="1" nodeType="afterEffect">
                                  <p:stCondLst>
                                    <p:cond delay="0"/>
                                  </p:stCondLst>
                                  <p:childTnLst>
                                    <p:animEffect transition="out" filter="fade">
                                      <p:cBhvr>
                                        <p:cTn id="114" dur="2000"/>
                                        <p:tgtEl>
                                          <p:spTgt spid="66"/>
                                        </p:tgtEl>
                                      </p:cBhvr>
                                    </p:animEffect>
                                    <p:set>
                                      <p:cBhvr>
                                        <p:cTn id="115" dur="1" fill="hold">
                                          <p:stCondLst>
                                            <p:cond delay="1999"/>
                                          </p:stCondLst>
                                        </p:cTn>
                                        <p:tgtEl>
                                          <p:spTgt spid="66"/>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2000"/>
                                        <p:tgtEl>
                                          <p:spTgt spid="38"/>
                                        </p:tgtEl>
                                      </p:cBhvr>
                                    </p:animEffect>
                                    <p:set>
                                      <p:cBhvr>
                                        <p:cTn id="118" dur="1" fill="hold">
                                          <p:stCondLst>
                                            <p:cond delay="1999"/>
                                          </p:stCondLst>
                                        </p:cTn>
                                        <p:tgtEl>
                                          <p:spTgt spid="38"/>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2000"/>
                                        <p:tgtEl>
                                          <p:spTgt spid="35"/>
                                        </p:tgtEl>
                                      </p:cBhvr>
                                    </p:animEffect>
                                    <p:set>
                                      <p:cBhvr>
                                        <p:cTn id="121" dur="1" fill="hold">
                                          <p:stCondLst>
                                            <p:cond delay="1999"/>
                                          </p:stCondLst>
                                        </p:cTn>
                                        <p:tgtEl>
                                          <p:spTgt spid="35"/>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2000"/>
                                        <p:tgtEl>
                                          <p:spTgt spid="33"/>
                                        </p:tgtEl>
                                      </p:cBhvr>
                                    </p:animEffect>
                                    <p:set>
                                      <p:cBhvr>
                                        <p:cTn id="124" dur="1" fill="hold">
                                          <p:stCondLst>
                                            <p:cond delay="1999"/>
                                          </p:stCondLst>
                                        </p:cTn>
                                        <p:tgtEl>
                                          <p:spTgt spid="33"/>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2000"/>
                                        <p:tgtEl>
                                          <p:spTgt spid="42"/>
                                        </p:tgtEl>
                                      </p:cBhvr>
                                    </p:animEffect>
                                    <p:set>
                                      <p:cBhvr>
                                        <p:cTn id="127" dur="1" fill="hold">
                                          <p:stCondLst>
                                            <p:cond delay="1999"/>
                                          </p:stCondLst>
                                        </p:cTn>
                                        <p:tgtEl>
                                          <p:spTgt spid="42"/>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2000"/>
                                        <p:tgtEl>
                                          <p:spTgt spid="39"/>
                                        </p:tgtEl>
                                      </p:cBhvr>
                                    </p:animEffect>
                                    <p:set>
                                      <p:cBhvr>
                                        <p:cTn id="130" dur="1" fill="hold">
                                          <p:stCondLst>
                                            <p:cond delay="1999"/>
                                          </p:stCondLst>
                                        </p:cTn>
                                        <p:tgtEl>
                                          <p:spTgt spid="39"/>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2000"/>
                                        <p:tgtEl>
                                          <p:spTgt spid="41"/>
                                        </p:tgtEl>
                                      </p:cBhvr>
                                    </p:animEffect>
                                    <p:set>
                                      <p:cBhvr>
                                        <p:cTn id="133" dur="1" fill="hold">
                                          <p:stCondLst>
                                            <p:cond delay="1999"/>
                                          </p:stCondLst>
                                        </p:cTn>
                                        <p:tgtEl>
                                          <p:spTgt spid="41"/>
                                        </p:tgtEl>
                                        <p:attrNameLst>
                                          <p:attrName>style.visibility</p:attrName>
                                        </p:attrNameLst>
                                      </p:cBhvr>
                                      <p:to>
                                        <p:strVal val="hidden"/>
                                      </p:to>
                                    </p:set>
                                  </p:childTnLst>
                                </p:cTn>
                              </p:par>
                              <p:par>
                                <p:cTn id="134" presetID="10" presetClass="exit" presetSubtype="0" fill="hold" grpId="2" nodeType="withEffect">
                                  <p:stCondLst>
                                    <p:cond delay="0"/>
                                  </p:stCondLst>
                                  <p:childTnLst>
                                    <p:animEffect transition="out" filter="fade">
                                      <p:cBhvr>
                                        <p:cTn id="135" dur="2000"/>
                                        <p:tgtEl>
                                          <p:spTgt spid="36"/>
                                        </p:tgtEl>
                                      </p:cBhvr>
                                    </p:animEffect>
                                    <p:set>
                                      <p:cBhvr>
                                        <p:cTn id="136" dur="1" fill="hold">
                                          <p:stCondLst>
                                            <p:cond delay="1999"/>
                                          </p:stCondLst>
                                        </p:cTn>
                                        <p:tgtEl>
                                          <p:spTgt spid="36"/>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2000"/>
                                        <p:tgtEl>
                                          <p:spTgt spid="67"/>
                                        </p:tgtEl>
                                      </p:cBhvr>
                                    </p:animEffect>
                                    <p:set>
                                      <p:cBhvr>
                                        <p:cTn id="139" dur="1" fill="hold">
                                          <p:stCondLst>
                                            <p:cond delay="1999"/>
                                          </p:stCondLst>
                                        </p:cTn>
                                        <p:tgtEl>
                                          <p:spTgt spid="67"/>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nodeType="clickEffect">
                                  <p:stCondLst>
                                    <p:cond delay="0"/>
                                  </p:stCondLst>
                                  <p:childTnLst>
                                    <p:set>
                                      <p:cBhvr>
                                        <p:cTn id="143" dur="1" fill="hold">
                                          <p:stCondLst>
                                            <p:cond delay="0"/>
                                          </p:stCondLst>
                                        </p:cTn>
                                        <p:tgtEl>
                                          <p:spTgt spid="54"/>
                                        </p:tgtEl>
                                        <p:attrNameLst>
                                          <p:attrName>style.visibility</p:attrName>
                                        </p:attrNameLst>
                                      </p:cBhvr>
                                      <p:to>
                                        <p:strVal val="visible"/>
                                      </p:to>
                                    </p:set>
                                    <p:animEffect transition="in" filter="fade">
                                      <p:cBhvr>
                                        <p:cTn id="144" dur="2000"/>
                                        <p:tgtEl>
                                          <p:spTgt spid="54"/>
                                        </p:tgtEl>
                                      </p:cBhvr>
                                    </p:animEffect>
                                  </p:childTnLst>
                                </p:cTn>
                              </p:par>
                              <p:par>
                                <p:cTn id="145" presetID="10" presetClass="entr" presetSubtype="0" fill="hold" nodeType="withEffect">
                                  <p:stCondLst>
                                    <p:cond delay="0"/>
                                  </p:stCondLst>
                                  <p:childTnLst>
                                    <p:set>
                                      <p:cBhvr>
                                        <p:cTn id="146" dur="1" fill="hold">
                                          <p:stCondLst>
                                            <p:cond delay="0"/>
                                          </p:stCondLst>
                                        </p:cTn>
                                        <p:tgtEl>
                                          <p:spTgt spid="50"/>
                                        </p:tgtEl>
                                        <p:attrNameLst>
                                          <p:attrName>style.visibility</p:attrName>
                                        </p:attrNameLst>
                                      </p:cBhvr>
                                      <p:to>
                                        <p:strVal val="visible"/>
                                      </p:to>
                                    </p:set>
                                    <p:animEffect transition="in" filter="fade">
                                      <p:cBhvr>
                                        <p:cTn id="147" dur="2000"/>
                                        <p:tgtEl>
                                          <p:spTgt spid="50"/>
                                        </p:tgtEl>
                                      </p:cBhvr>
                                    </p:animEffect>
                                  </p:childTnLst>
                                </p:cTn>
                              </p:par>
                              <p:par>
                                <p:cTn id="148" presetID="10" presetClass="entr" presetSubtype="0" fill="hold" nodeType="with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2000"/>
                                        <p:tgtEl>
                                          <p:spTgt spid="47"/>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8"/>
                                        </p:tgtEl>
                                        <p:attrNameLst>
                                          <p:attrName>style.visibility</p:attrName>
                                        </p:attrNameLst>
                                      </p:cBhvr>
                                      <p:to>
                                        <p:strVal val="visible"/>
                                      </p:to>
                                    </p:set>
                                    <p:animEffect transition="in" filter="fade">
                                      <p:cBhvr>
                                        <p:cTn id="153" dur="2000"/>
                                        <p:tgtEl>
                                          <p:spTgt spid="68"/>
                                        </p:tgtEl>
                                      </p:cBhvr>
                                    </p:animEffect>
                                  </p:childTnLst>
                                </p:cTn>
                              </p:par>
                            </p:childTnLst>
                          </p:cTn>
                        </p:par>
                        <p:par>
                          <p:cTn id="154" fill="hold">
                            <p:stCondLst>
                              <p:cond delay="2000"/>
                            </p:stCondLst>
                            <p:childTnLst>
                              <p:par>
                                <p:cTn id="155" presetID="10" presetClass="entr" presetSubtype="0" fill="hold" nodeType="afterEffect">
                                  <p:stCondLst>
                                    <p:cond delay="0"/>
                                  </p:stCondLst>
                                  <p:childTnLst>
                                    <p:set>
                                      <p:cBhvr>
                                        <p:cTn id="156" dur="1" fill="hold">
                                          <p:stCondLst>
                                            <p:cond delay="0"/>
                                          </p:stCondLst>
                                        </p:cTn>
                                        <p:tgtEl>
                                          <p:spTgt spid="46"/>
                                        </p:tgtEl>
                                        <p:attrNameLst>
                                          <p:attrName>style.visibility</p:attrName>
                                        </p:attrNameLst>
                                      </p:cBhvr>
                                      <p:to>
                                        <p:strVal val="visible"/>
                                      </p:to>
                                    </p:set>
                                    <p:animEffect transition="in" filter="fade">
                                      <p:cBhvr>
                                        <p:cTn id="157" dur="2000"/>
                                        <p:tgtEl>
                                          <p:spTgt spid="46"/>
                                        </p:tgtEl>
                                      </p:cBhvr>
                                    </p:animEffect>
                                  </p:childTnLst>
                                </p:cTn>
                              </p:par>
                              <p:par>
                                <p:cTn id="158" presetID="10" presetClass="entr" presetSubtype="0" fill="hold" nodeType="withEffect">
                                  <p:stCondLst>
                                    <p:cond delay="0"/>
                                  </p:stCondLst>
                                  <p:childTnLst>
                                    <p:set>
                                      <p:cBhvr>
                                        <p:cTn id="159" dur="1" fill="hold">
                                          <p:stCondLst>
                                            <p:cond delay="0"/>
                                          </p:stCondLst>
                                        </p:cTn>
                                        <p:tgtEl>
                                          <p:spTgt spid="45"/>
                                        </p:tgtEl>
                                        <p:attrNameLst>
                                          <p:attrName>style.visibility</p:attrName>
                                        </p:attrNameLst>
                                      </p:cBhvr>
                                      <p:to>
                                        <p:strVal val="visible"/>
                                      </p:to>
                                    </p:set>
                                    <p:animEffect transition="in" filter="fade">
                                      <p:cBhvr>
                                        <p:cTn id="160" dur="2000"/>
                                        <p:tgtEl>
                                          <p:spTgt spid="45"/>
                                        </p:tgtEl>
                                      </p:cBhvr>
                                    </p:animEffect>
                                  </p:childTnLst>
                                </p:cTn>
                              </p:par>
                              <p:par>
                                <p:cTn id="161" presetID="10" presetClass="entr" presetSubtype="0" fill="hold" nodeType="with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2000"/>
                                        <p:tgtEl>
                                          <p:spTgt spid="44"/>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69"/>
                                        </p:tgtEl>
                                        <p:attrNameLst>
                                          <p:attrName>style.visibility</p:attrName>
                                        </p:attrNameLst>
                                      </p:cBhvr>
                                      <p:to>
                                        <p:strVal val="visible"/>
                                      </p:to>
                                    </p:set>
                                    <p:animEffect transition="in" filter="fade">
                                      <p:cBhvr>
                                        <p:cTn id="166" dur="2000"/>
                                        <p:tgtEl>
                                          <p:spTgt spid="69"/>
                                        </p:tgtEl>
                                      </p:cBhvr>
                                    </p:animEffect>
                                  </p:childTnLst>
                                </p:cTn>
                              </p:par>
                            </p:childTnLst>
                          </p:cTn>
                        </p:par>
                        <p:par>
                          <p:cTn id="167" fill="hold">
                            <p:stCondLst>
                              <p:cond delay="4000"/>
                            </p:stCondLst>
                            <p:childTnLst>
                              <p:par>
                                <p:cTn id="168" presetID="10" presetClass="exit" presetSubtype="0" fill="hold" grpId="1" nodeType="afterEffect">
                                  <p:stCondLst>
                                    <p:cond delay="0"/>
                                  </p:stCondLst>
                                  <p:childTnLst>
                                    <p:animEffect transition="out" filter="fade">
                                      <p:cBhvr>
                                        <p:cTn id="169" dur="2000"/>
                                        <p:tgtEl>
                                          <p:spTgt spid="68"/>
                                        </p:tgtEl>
                                      </p:cBhvr>
                                    </p:animEffect>
                                    <p:set>
                                      <p:cBhvr>
                                        <p:cTn id="170" dur="1" fill="hold">
                                          <p:stCondLst>
                                            <p:cond delay="1999"/>
                                          </p:stCondLst>
                                        </p:cTn>
                                        <p:tgtEl>
                                          <p:spTgt spid="6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2000"/>
                                        <p:tgtEl>
                                          <p:spTgt spid="54"/>
                                        </p:tgtEl>
                                      </p:cBhvr>
                                    </p:animEffect>
                                    <p:set>
                                      <p:cBhvr>
                                        <p:cTn id="173" dur="1" fill="hold">
                                          <p:stCondLst>
                                            <p:cond delay="1999"/>
                                          </p:stCondLst>
                                        </p:cTn>
                                        <p:tgtEl>
                                          <p:spTgt spid="54"/>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2000"/>
                                        <p:tgtEl>
                                          <p:spTgt spid="50"/>
                                        </p:tgtEl>
                                      </p:cBhvr>
                                    </p:animEffect>
                                    <p:set>
                                      <p:cBhvr>
                                        <p:cTn id="176" dur="1" fill="hold">
                                          <p:stCondLst>
                                            <p:cond delay="1999"/>
                                          </p:stCondLst>
                                        </p:cTn>
                                        <p:tgtEl>
                                          <p:spTgt spid="50"/>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2000"/>
                                        <p:tgtEl>
                                          <p:spTgt spid="47"/>
                                        </p:tgtEl>
                                      </p:cBhvr>
                                    </p:animEffect>
                                    <p:set>
                                      <p:cBhvr>
                                        <p:cTn id="179" dur="1" fill="hold">
                                          <p:stCondLst>
                                            <p:cond delay="1999"/>
                                          </p:stCondLst>
                                        </p:cTn>
                                        <p:tgtEl>
                                          <p:spTgt spid="47"/>
                                        </p:tgtEl>
                                        <p:attrNameLst>
                                          <p:attrName>style.visibility</p:attrName>
                                        </p:attrNameLst>
                                      </p:cBhvr>
                                      <p:to>
                                        <p:strVal val="hidden"/>
                                      </p:to>
                                    </p:set>
                                  </p:childTnLst>
                                </p:cTn>
                              </p:par>
                              <p:par>
                                <p:cTn id="180" presetID="10" presetClass="entr" presetSubtype="0" fill="hold" nodeType="withEffect">
                                  <p:stCondLst>
                                    <p:cond delay="0"/>
                                  </p:stCondLst>
                                  <p:childTnLst>
                                    <p:set>
                                      <p:cBhvr>
                                        <p:cTn id="181" dur="1" fill="hold">
                                          <p:stCondLst>
                                            <p:cond delay="0"/>
                                          </p:stCondLst>
                                        </p:cTn>
                                        <p:tgtEl>
                                          <p:spTgt spid="1029"/>
                                        </p:tgtEl>
                                        <p:attrNameLst>
                                          <p:attrName>style.visibility</p:attrName>
                                        </p:attrNameLst>
                                      </p:cBhvr>
                                      <p:to>
                                        <p:strVal val="visible"/>
                                      </p:to>
                                    </p:set>
                                    <p:animEffect transition="in" filter="fade">
                                      <p:cBhvr>
                                        <p:cTn id="182" dur="2000"/>
                                        <p:tgtEl>
                                          <p:spTgt spid="1029"/>
                                        </p:tgtEl>
                                      </p:cBhvr>
                                    </p:animEffect>
                                  </p:childTnLst>
                                </p:cTn>
                              </p:par>
                            </p:childTnLst>
                          </p:cTn>
                        </p:par>
                        <p:par>
                          <p:cTn id="183" fill="hold">
                            <p:stCondLst>
                              <p:cond delay="6000"/>
                            </p:stCondLst>
                            <p:childTnLst>
                              <p:par>
                                <p:cTn id="184" presetID="0" presetClass="path" presetSubtype="0" accel="50000" decel="50000" fill="hold" nodeType="afterEffect">
                                  <p:stCondLst>
                                    <p:cond delay="0"/>
                                  </p:stCondLst>
                                  <p:childTnLst>
                                    <p:animMotion origin="layout" path="M 2.77778E-7 -3.7037E-6 L 0.20781 -0.00185 L 0.2092 -0.27893 L 0.39479 -0.32291 " pathEditMode="relative" ptsTypes="AAAA">
                                      <p:cBhvr>
                                        <p:cTn id="185" dur="2000" fill="hold"/>
                                        <p:tgtEl>
                                          <p:spTgt spid="1029"/>
                                        </p:tgtEl>
                                        <p:attrNameLst>
                                          <p:attrName>ppt_x</p:attrName>
                                          <p:attrName>ppt_y</p:attrName>
                                        </p:attrNameLst>
                                      </p:cBhvr>
                                    </p:animMotion>
                                  </p:childTnLst>
                                </p:cTn>
                              </p:par>
                              <p:par>
                                <p:cTn id="186" presetID="10" presetClass="exit" presetSubtype="0" fill="hold" nodeType="withEffect">
                                  <p:stCondLst>
                                    <p:cond delay="0"/>
                                  </p:stCondLst>
                                  <p:childTnLst>
                                    <p:animEffect transition="out" filter="fade">
                                      <p:cBhvr>
                                        <p:cTn id="187" dur="2000"/>
                                        <p:tgtEl>
                                          <p:spTgt spid="46"/>
                                        </p:tgtEl>
                                      </p:cBhvr>
                                    </p:animEffect>
                                    <p:set>
                                      <p:cBhvr>
                                        <p:cTn id="188" dur="1" fill="hold">
                                          <p:stCondLst>
                                            <p:cond delay="1999"/>
                                          </p:stCondLst>
                                        </p:cTn>
                                        <p:tgtEl>
                                          <p:spTgt spid="46"/>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2000"/>
                                        <p:tgtEl>
                                          <p:spTgt spid="45"/>
                                        </p:tgtEl>
                                      </p:cBhvr>
                                    </p:animEffect>
                                    <p:set>
                                      <p:cBhvr>
                                        <p:cTn id="191" dur="1" fill="hold">
                                          <p:stCondLst>
                                            <p:cond delay="1999"/>
                                          </p:stCondLst>
                                        </p:cTn>
                                        <p:tgtEl>
                                          <p:spTgt spid="45"/>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2000"/>
                                        <p:tgtEl>
                                          <p:spTgt spid="44"/>
                                        </p:tgtEl>
                                      </p:cBhvr>
                                    </p:animEffect>
                                    <p:set>
                                      <p:cBhvr>
                                        <p:cTn id="194" dur="1" fill="hold">
                                          <p:stCondLst>
                                            <p:cond delay="1999"/>
                                          </p:stCondLst>
                                        </p:cTn>
                                        <p:tgtEl>
                                          <p:spTgt spid="44"/>
                                        </p:tgtEl>
                                        <p:attrNameLst>
                                          <p:attrName>style.visibility</p:attrName>
                                        </p:attrNameLst>
                                      </p:cBhvr>
                                      <p:to>
                                        <p:strVal val="hidden"/>
                                      </p:to>
                                    </p:set>
                                  </p:childTnLst>
                                </p:cTn>
                              </p:par>
                              <p:par>
                                <p:cTn id="195" presetID="10" presetClass="exit" presetSubtype="0" fill="hold" grpId="1" nodeType="withEffect">
                                  <p:stCondLst>
                                    <p:cond delay="0"/>
                                  </p:stCondLst>
                                  <p:childTnLst>
                                    <p:animEffect transition="out" filter="fade">
                                      <p:cBhvr>
                                        <p:cTn id="196" dur="2000"/>
                                        <p:tgtEl>
                                          <p:spTgt spid="69"/>
                                        </p:tgtEl>
                                      </p:cBhvr>
                                    </p:animEffect>
                                    <p:set>
                                      <p:cBhvr>
                                        <p:cTn id="197" dur="1" fill="hold">
                                          <p:stCondLst>
                                            <p:cond delay="1999"/>
                                          </p:stCondLst>
                                        </p:cTn>
                                        <p:tgtEl>
                                          <p:spTgt spid="69"/>
                                        </p:tgtEl>
                                        <p:attrNameLst>
                                          <p:attrName>style.visibility</p:attrName>
                                        </p:attrNameLst>
                                      </p:cBhvr>
                                      <p:to>
                                        <p:strVal val="hidden"/>
                                      </p:to>
                                    </p:set>
                                  </p:childTnLst>
                                </p:cTn>
                              </p:par>
                            </p:childTnLst>
                          </p:cTn>
                        </p:par>
                        <p:par>
                          <p:cTn id="198" fill="hold">
                            <p:stCondLst>
                              <p:cond delay="8000"/>
                            </p:stCondLst>
                            <p:childTnLst>
                              <p:par>
                                <p:cTn id="199" presetID="10" presetClass="entr" presetSubtype="0" fill="hold" grpId="0" nodeType="afterEffect">
                                  <p:stCondLst>
                                    <p:cond delay="0"/>
                                  </p:stCondLst>
                                  <p:childTnLst>
                                    <p:set>
                                      <p:cBhvr>
                                        <p:cTn id="200" dur="1" fill="hold">
                                          <p:stCondLst>
                                            <p:cond delay="0"/>
                                          </p:stCondLst>
                                        </p:cTn>
                                        <p:tgtEl>
                                          <p:spTgt spid="40"/>
                                        </p:tgtEl>
                                        <p:attrNameLst>
                                          <p:attrName>style.visibility</p:attrName>
                                        </p:attrNameLst>
                                      </p:cBhvr>
                                      <p:to>
                                        <p:strVal val="visible"/>
                                      </p:to>
                                    </p:set>
                                    <p:animEffect transition="in" filter="fade">
                                      <p:cBhvr>
                                        <p:cTn id="201" dur="2000"/>
                                        <p:tgtEl>
                                          <p:spTgt spid="40"/>
                                        </p:tgtEl>
                                      </p:cBhvr>
                                    </p:animEffect>
                                  </p:childTnLst>
                                </p:cTn>
                              </p:par>
                            </p:childTnLst>
                          </p:cTn>
                        </p:par>
                        <p:par>
                          <p:cTn id="202" fill="hold">
                            <p:stCondLst>
                              <p:cond delay="10000"/>
                            </p:stCondLst>
                            <p:childTnLst>
                              <p:par>
                                <p:cTn id="203" presetID="0" presetClass="path" presetSubtype="0" accel="50000" decel="50000" fill="hold" grpId="1" nodeType="afterEffect">
                                  <p:stCondLst>
                                    <p:cond delay="0"/>
                                  </p:stCondLst>
                                  <p:childTnLst>
                                    <p:animMotion origin="layout" path="M 0 0 C 0.01336 0.00093 0.03211 -0.00023 0.046 0.00533 C 0.0526 0.01412 0.06215 0.0176 0.071 0.02107 C 0.07534 0.02269 0.07864 0.02616 0.08281 0.02824 C 0.08715 0.0338 0.09253 0.04144 0.09739 0.04584 C 0.1059 0.06273 0.10798 0.08056 0.1118 0.1 C 0.11076 0.12871 0.11423 0.14676 0.09739 0.1632 C 0.09427 0.16968 0.09079 0.17662 0.08541 0.17917 C 0.08454 0.18079 0.08402 0.18287 0.08281 0.18426 C 0.08177 0.18542 0.07986 0.18473 0.07899 0.18611 C 0.07795 0.1875 0.07864 0.19005 0.0776 0.19144 C 0.07621 0.19329 0.07413 0.19375 0.07239 0.19491 C 0.06579 0.20764 0.05191 0.21528 0.04079 0.2176 C 0.03593 0.21991 0.03107 0.22061 0.02621 0.22292 C -0.02171 0.22199 -0.04254 0.22361 -0.08021 0.2176 C -0.09289 0.2125 -0.10539 0.20787 -0.11841 0.20533 C -0.13299 0.19931 -0.14792 0.19653 -0.1632 0.19491 C -0.17535 0.18959 -0.18577 0.1875 -0.19879 0.18611 C -0.20851 0.18148 -0.22014 0.18172 -0.23021 0.18079 C -0.24202 0.17801 -0.2658 0.17547 -0.2658 0.17547 C -0.2757 0.17246 -0.28594 0.1713 -0.29601 0.16852 C -0.30938 0.16482 -0.32327 0.15648 -0.33681 0.1544 C -0.35695 0.15116 -0.37726 0.15023 -0.3974 0.14584 C -0.42066 0.14098 -0.44375 0.13172 -0.46719 0.12824 C -0.47535 0.12431 -0.4849 0.12269 -0.49341 0.12107 C -0.50799 0.11505 -0.52136 0.1088 -0.53681 0.1088 " pathEditMode="relative" ptsTypes="fffffffffffffffffffffffffA">
                                      <p:cBhvr>
                                        <p:cTn id="204" dur="2000" fill="hold"/>
                                        <p:tgtEl>
                                          <p:spTgt spid="40"/>
                                        </p:tgtEl>
                                        <p:attrNameLst>
                                          <p:attrName>ppt_x</p:attrName>
                                          <p:attrName>ppt_y</p:attrName>
                                        </p:attrNameLst>
                                      </p:cBhvr>
                                    </p:animMotion>
                                  </p:childTnLst>
                                </p:cTn>
                              </p:par>
                            </p:childTnLst>
                          </p:cTn>
                        </p:par>
                        <p:par>
                          <p:cTn id="205" fill="hold">
                            <p:stCondLst>
                              <p:cond delay="12000"/>
                            </p:stCondLst>
                            <p:childTnLst>
                              <p:par>
                                <p:cTn id="206" presetID="10" presetClass="exit" presetSubtype="0" fill="hold" grpId="2" nodeType="afterEffect">
                                  <p:stCondLst>
                                    <p:cond delay="0"/>
                                  </p:stCondLst>
                                  <p:childTnLst>
                                    <p:animEffect transition="out" filter="fade">
                                      <p:cBhvr>
                                        <p:cTn id="207" dur="2000"/>
                                        <p:tgtEl>
                                          <p:spTgt spid="40"/>
                                        </p:tgtEl>
                                      </p:cBhvr>
                                    </p:animEffect>
                                    <p:set>
                                      <p:cBhvr>
                                        <p:cTn id="208" dur="1" fill="hold">
                                          <p:stCondLst>
                                            <p:cond delay="19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p:bldP spid="17" grpId="0"/>
      <p:bldP spid="18" grpId="0"/>
      <p:bldP spid="66" grpId="0"/>
      <p:bldP spid="66" grpId="1"/>
      <p:bldP spid="67" grpId="0"/>
      <p:bldP spid="67" grpId="1"/>
      <p:bldP spid="68" grpId="0"/>
      <p:bldP spid="68" grpId="1"/>
      <p:bldP spid="69" grpId="0"/>
      <p:bldP spid="69" grpId="1"/>
      <p:bldP spid="32" grpId="0"/>
      <p:bldP spid="34" grpId="0"/>
      <p:bldP spid="34" grpId="1"/>
      <p:bldP spid="34" grpId="2"/>
      <p:bldP spid="36" grpId="0"/>
      <p:bldP spid="36" grpId="1"/>
      <p:bldP spid="36" grpId="2"/>
      <p:bldP spid="40" grpId="0"/>
      <p:bldP spid="40" grpId="1"/>
      <p:bldP spid="40"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12776"/>
            <a:ext cx="8229600" cy="4104456"/>
          </a:xfrm>
        </p:spPr>
        <p:txBody>
          <a:bodyPr/>
          <a:lstStyle/>
          <a:p>
            <a:r>
              <a:rPr lang="en-IN" b="1" dirty="0" smtClean="0">
                <a:solidFill>
                  <a:srgbClr val="FF0000"/>
                </a:solidFill>
              </a:rPr>
              <a:t>Malware authors </a:t>
            </a:r>
            <a:r>
              <a:rPr lang="en-IN" sz="2400" dirty="0" smtClean="0"/>
              <a:t>are shifting their focus from</a:t>
            </a:r>
            <a:r>
              <a:rPr lang="en-IN" dirty="0" smtClean="0"/>
              <a:t> traditional desktop bases attack methodology </a:t>
            </a:r>
            <a:r>
              <a:rPr lang="en-IN" sz="2400" dirty="0" smtClean="0"/>
              <a:t>to the new emerging dynamic and </a:t>
            </a:r>
            <a:r>
              <a:rPr lang="en-IN" dirty="0" smtClean="0"/>
              <a:t>user interactive web applications </a:t>
            </a:r>
            <a:r>
              <a:rPr lang="en-IN" sz="2800" dirty="0" smtClean="0"/>
              <a:t>for spreading malware</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13</a:t>
            </a:fld>
            <a:endParaRPr lang="en-US">
              <a:solidFill>
                <a:srgbClr val="000000"/>
              </a:solidFill>
            </a:endParaRPr>
          </a:p>
        </p:txBody>
      </p:sp>
    </p:spTree>
    <p:extLst>
      <p:ext uri="{BB962C8B-B14F-4D97-AF65-F5344CB8AC3E}">
        <p14:creationId xmlns:p14="http://schemas.microsoft.com/office/powerpoint/2010/main" xmlns="" val="24147963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attackers are using this . . .</a:t>
            </a:r>
            <a:endParaRPr lang="en-IN" dirty="0"/>
          </a:p>
        </p:txBody>
      </p:sp>
      <p:sp>
        <p:nvSpPr>
          <p:cNvPr id="3" name="Content Placeholder 2"/>
          <p:cNvSpPr>
            <a:spLocks noGrp="1"/>
          </p:cNvSpPr>
          <p:nvPr>
            <p:ph idx="1"/>
          </p:nvPr>
        </p:nvSpPr>
        <p:spPr>
          <a:xfrm>
            <a:off x="395536" y="2204865"/>
            <a:ext cx="8229600" cy="3024336"/>
          </a:xfrm>
        </p:spPr>
        <p:txBody>
          <a:bodyPr/>
          <a:lstStyle/>
          <a:p>
            <a:pPr>
              <a:buNone/>
            </a:pPr>
            <a:r>
              <a:rPr lang="en-IN" dirty="0" smtClean="0"/>
              <a:t>   In this attack vector, attackers will Compromise a legitimate website and plant a piece of malicious code in it, which will be served to all legitimate users of that website.</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14</a:t>
            </a:fld>
            <a:endParaRPr lang="en-US">
              <a:solidFill>
                <a:srgbClr val="000000"/>
              </a:solidFill>
            </a:endParaRPr>
          </a:p>
        </p:txBody>
      </p:sp>
    </p:spTree>
    <p:extLst>
      <p:ext uri="{BB962C8B-B14F-4D97-AF65-F5344CB8AC3E}">
        <p14:creationId xmlns:p14="http://schemas.microsoft.com/office/powerpoint/2010/main" xmlns="" val="5340889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8229600" cy="685800"/>
          </a:xfrm>
        </p:spPr>
        <p:txBody>
          <a:bodyPr/>
          <a:lstStyle/>
          <a:p>
            <a:pPr algn="l" eaLnBrk="1" hangingPunct="1"/>
            <a:r>
              <a:rPr lang="en-US" sz="3200" dirty="0" smtClean="0"/>
              <a:t>How do they do ???</a:t>
            </a:r>
            <a:endParaRPr lang="en-IN" sz="3200" dirty="0" smtClean="0"/>
          </a:p>
        </p:txBody>
      </p:sp>
      <p:sp>
        <p:nvSpPr>
          <p:cNvPr id="21507" name="Content Placeholder 2"/>
          <p:cNvSpPr>
            <a:spLocks noGrp="1"/>
          </p:cNvSpPr>
          <p:nvPr>
            <p:ph idx="1"/>
          </p:nvPr>
        </p:nvSpPr>
        <p:spPr>
          <a:xfrm>
            <a:off x="228600" y="838200"/>
            <a:ext cx="8686800" cy="5410200"/>
          </a:xfrm>
        </p:spPr>
        <p:txBody>
          <a:bodyPr/>
          <a:lstStyle/>
          <a:p>
            <a:pPr eaLnBrk="1" hangingPunct="1"/>
            <a:r>
              <a:rPr lang="en-US" sz="2400" dirty="0" smtClean="0"/>
              <a:t>Web defacement</a:t>
            </a:r>
          </a:p>
          <a:p>
            <a:pPr lvl="1" eaLnBrk="1" hangingPunct="1"/>
            <a:r>
              <a:rPr lang="en-US" sz="2000" dirty="0" smtClean="0"/>
              <a:t>Exploitation of Application vulnerabilities </a:t>
            </a:r>
            <a:r>
              <a:rPr lang="en-US" sz="1600" dirty="0" smtClean="0"/>
              <a:t>(</a:t>
            </a:r>
            <a:r>
              <a:rPr lang="en-US" sz="1600" dirty="0" err="1" smtClean="0"/>
              <a:t>Joomla</a:t>
            </a:r>
            <a:r>
              <a:rPr lang="en-US" sz="1600" dirty="0" smtClean="0"/>
              <a:t>, PHP, ASP, JSP </a:t>
            </a:r>
            <a:r>
              <a:rPr lang="en-US" sz="1600" dirty="0" err="1" smtClean="0"/>
              <a:t>etc</a:t>
            </a:r>
            <a:r>
              <a:rPr lang="en-US" sz="1600" dirty="0" smtClean="0"/>
              <a:t>)</a:t>
            </a:r>
          </a:p>
          <a:p>
            <a:pPr lvl="1" eaLnBrk="1" hangingPunct="1"/>
            <a:r>
              <a:rPr lang="en-US" sz="2000" dirty="0" smtClean="0"/>
              <a:t>SQL Injection</a:t>
            </a:r>
          </a:p>
          <a:p>
            <a:pPr lvl="1" eaLnBrk="1" hangingPunct="1"/>
            <a:r>
              <a:rPr lang="en-US" sz="2000" dirty="0" smtClean="0"/>
              <a:t>RFI/LFI</a:t>
            </a:r>
          </a:p>
          <a:p>
            <a:pPr lvl="1" eaLnBrk="1" hangingPunct="1"/>
            <a:r>
              <a:rPr lang="en-US" sz="2000" dirty="0" smtClean="0"/>
              <a:t>Hacking of credentials (admin) </a:t>
            </a:r>
          </a:p>
          <a:p>
            <a:pPr lvl="1" eaLnBrk="1" hangingPunct="1"/>
            <a:r>
              <a:rPr lang="en-US" sz="2000" dirty="0" smtClean="0"/>
              <a:t>Web shells</a:t>
            </a:r>
          </a:p>
          <a:p>
            <a:pPr lvl="1" eaLnBrk="1" hangingPunct="1"/>
            <a:endParaRPr lang="en-US" sz="1600" dirty="0" smtClean="0"/>
          </a:p>
          <a:p>
            <a:pPr eaLnBrk="1" hangingPunct="1"/>
            <a:r>
              <a:rPr lang="en-US" sz="2400" dirty="0" smtClean="0"/>
              <a:t>Website intrusion and malware propagation</a:t>
            </a:r>
          </a:p>
          <a:p>
            <a:pPr lvl="1" eaLnBrk="1" hangingPunct="1"/>
            <a:r>
              <a:rPr lang="en-US" sz="2000" dirty="0" smtClean="0"/>
              <a:t>SQL injection (automated) – </a:t>
            </a:r>
            <a:r>
              <a:rPr lang="en-US" sz="2000" dirty="0" err="1" smtClean="0"/>
              <a:t>Asprox</a:t>
            </a:r>
            <a:r>
              <a:rPr lang="en-US" sz="2000" dirty="0" smtClean="0"/>
              <a:t> botnet</a:t>
            </a:r>
          </a:p>
          <a:p>
            <a:pPr lvl="1" eaLnBrk="1" hangingPunct="1"/>
            <a:r>
              <a:rPr lang="en-US" sz="2000" dirty="0" err="1" smtClean="0"/>
              <a:t>Gumblar</a:t>
            </a:r>
            <a:r>
              <a:rPr lang="en-US" sz="2000" dirty="0" smtClean="0"/>
              <a:t> (stolen FTP credentials)</a:t>
            </a:r>
          </a:p>
          <a:p>
            <a:pPr lvl="1" eaLnBrk="1" hangingPunct="1"/>
            <a:r>
              <a:rPr lang="en-US" sz="2000" dirty="0" smtClean="0"/>
              <a:t>Toolkits – </a:t>
            </a:r>
            <a:r>
              <a:rPr lang="en-US" sz="2000" dirty="0" err="1" smtClean="0"/>
              <a:t>Mpack</a:t>
            </a:r>
            <a:r>
              <a:rPr lang="en-US" sz="2000" dirty="0" smtClean="0"/>
              <a:t>, </a:t>
            </a:r>
            <a:r>
              <a:rPr lang="en-US" sz="2000" dirty="0" err="1" smtClean="0"/>
              <a:t>Neosploit</a:t>
            </a:r>
            <a:r>
              <a:rPr lang="en-US" sz="2000" dirty="0" smtClean="0"/>
              <a:t>, </a:t>
            </a:r>
            <a:r>
              <a:rPr lang="en-US" sz="2000" dirty="0" err="1" smtClean="0"/>
              <a:t>Luckysploit</a:t>
            </a:r>
            <a:r>
              <a:rPr lang="en-US" sz="2000" dirty="0" smtClean="0"/>
              <a:t>, Phoenix, </a:t>
            </a:r>
            <a:r>
              <a:rPr lang="en-US" sz="2000" dirty="0" err="1" smtClean="0"/>
              <a:t>Crimepack</a:t>
            </a:r>
            <a:r>
              <a:rPr lang="en-US" sz="2000" dirty="0" smtClean="0"/>
              <a:t> </a:t>
            </a:r>
            <a:r>
              <a:rPr lang="en-US" sz="2000" dirty="0" err="1" smtClean="0"/>
              <a:t>etc</a:t>
            </a:r>
            <a:endParaRPr lang="en-US" sz="20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836712"/>
            <a:ext cx="8784976" cy="5544616"/>
          </a:xfrm>
        </p:spPr>
        <p:txBody>
          <a:bodyPr/>
          <a:lstStyle/>
          <a:p>
            <a:pPr algn="l"/>
            <a:r>
              <a:rPr lang="en-IN" sz="3200" b="1" dirty="0" smtClean="0"/>
              <a:t>Once the malware/virus is planted on user's computer, a remote attacker/hacker can:</a:t>
            </a:r>
            <a:br>
              <a:rPr lang="en-IN" sz="3200" b="1" dirty="0" smtClean="0"/>
            </a:br>
            <a:r>
              <a:rPr lang="en-IN" sz="3200" dirty="0" smtClean="0"/>
              <a:t/>
            </a:r>
            <a:br>
              <a:rPr lang="en-IN" sz="3200" dirty="0" smtClean="0"/>
            </a:br>
            <a:r>
              <a:rPr lang="en-IN" sz="3200" dirty="0" smtClean="0"/>
              <a:t>- Access on the infected computer</a:t>
            </a:r>
            <a:br>
              <a:rPr lang="en-IN" sz="3200" dirty="0" smtClean="0"/>
            </a:br>
            <a:r>
              <a:rPr lang="en-IN" sz="3200" dirty="0" smtClean="0"/>
              <a:t>- Steal user credentials, banking or other</a:t>
            </a:r>
            <a:br>
              <a:rPr lang="en-IN" sz="3200" dirty="0" smtClean="0"/>
            </a:br>
            <a:r>
              <a:rPr lang="en-IN" sz="3200" dirty="0" smtClean="0"/>
              <a:t>  passwords</a:t>
            </a:r>
            <a:br>
              <a:rPr lang="en-IN" sz="3200" dirty="0" smtClean="0"/>
            </a:br>
            <a:r>
              <a:rPr lang="en-IN" sz="3200" dirty="0" smtClean="0"/>
              <a:t>- Use as a launching pad for further attacks</a:t>
            </a:r>
            <a:br>
              <a:rPr lang="en-IN" sz="3200" dirty="0" smtClean="0"/>
            </a:br>
            <a:r>
              <a:rPr lang="en-IN" sz="3200" dirty="0" smtClean="0"/>
              <a:t>- Install more sophisticated malwares/viruses</a:t>
            </a:r>
            <a:br>
              <a:rPr lang="en-IN" sz="3200" dirty="0" smtClean="0"/>
            </a:br>
            <a:r>
              <a:rPr lang="en-IN" sz="3200" dirty="0" smtClean="0"/>
              <a:t>- Gain chain of access to corporate networks</a:t>
            </a:r>
            <a:br>
              <a:rPr lang="en-IN" sz="3200" dirty="0" smtClean="0"/>
            </a:br>
            <a:r>
              <a:rPr lang="en-IN" sz="3200" dirty="0" smtClean="0"/>
              <a:t>   via VPN etc for which user or user's system</a:t>
            </a:r>
            <a:br>
              <a:rPr lang="en-IN" sz="3200" dirty="0" smtClean="0"/>
            </a:br>
            <a:r>
              <a:rPr lang="en-IN" sz="3200" dirty="0" smtClean="0"/>
              <a:t>   is allowed for.</a:t>
            </a:r>
            <a:endParaRPr lang="en-IN" sz="3200" dirty="0"/>
          </a:p>
        </p:txBody>
      </p:sp>
      <p:sp>
        <p:nvSpPr>
          <p:cNvPr id="4" name="Footer Placeholder 3"/>
          <p:cNvSpPr>
            <a:spLocks noGrp="1"/>
          </p:cNvSpPr>
          <p:nvPr>
            <p:ph type="ftr" sz="quarter" idx="11"/>
          </p:nvPr>
        </p:nvSpPr>
        <p:spPr/>
        <p:txBody>
          <a:bodyPr/>
          <a:lstStyle/>
          <a:p>
            <a:pPr>
              <a:defRPr/>
            </a:pPr>
            <a:r>
              <a:rPr lang="en-US" dirty="0" smtClean="0">
                <a:solidFill>
                  <a:srgbClr val="000000"/>
                </a:solidFill>
              </a:rPr>
              <a:t>				</a:t>
            </a:r>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16</a:t>
            </a:fld>
            <a:endParaRPr lang="en-US">
              <a:solidFill>
                <a:srgbClr val="000000"/>
              </a:solidFill>
            </a:endParaRPr>
          </a:p>
        </p:txBody>
      </p:sp>
    </p:spTree>
    <p:extLst>
      <p:ext uri="{BB962C8B-B14F-4D97-AF65-F5344CB8AC3E}">
        <p14:creationId xmlns:p14="http://schemas.microsoft.com/office/powerpoint/2010/main" xmlns="" val="16227026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96752"/>
            <a:ext cx="8229600" cy="2736304"/>
          </a:xfrm>
        </p:spPr>
        <p:txBody>
          <a:bodyPr/>
          <a:lstStyle/>
          <a:p>
            <a:pPr algn="l"/>
            <a:r>
              <a:rPr lang="en-US" dirty="0" smtClean="0"/>
              <a:t>Drive-by-download is working covertly, which make it difficult to suspect or detect.</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17</a:t>
            </a:fld>
            <a:endParaRPr lang="en-US">
              <a:solidFill>
                <a:srgbClr val="000000"/>
              </a:solidFill>
            </a:endParaRPr>
          </a:p>
        </p:txBody>
      </p:sp>
    </p:spTree>
    <p:extLst>
      <p:ext uri="{BB962C8B-B14F-4D97-AF65-F5344CB8AC3E}">
        <p14:creationId xmlns:p14="http://schemas.microsoft.com/office/powerpoint/2010/main" xmlns="" val="3098721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340768"/>
            <a:ext cx="8568952" cy="3816424"/>
          </a:xfrm>
        </p:spPr>
        <p:txBody>
          <a:bodyPr/>
          <a:lstStyle/>
          <a:p>
            <a:r>
              <a:rPr lang="en-IN" dirty="0" smtClean="0"/>
              <a:t>Unfortunately </a:t>
            </a:r>
            <a:r>
              <a:rPr lang="en-IN" sz="2400" dirty="0" smtClean="0"/>
              <a:t>all of these vulnerabilities are</a:t>
            </a:r>
            <a:r>
              <a:rPr lang="en-IN" dirty="0" smtClean="0"/>
              <a:t> </a:t>
            </a:r>
            <a:r>
              <a:rPr lang="en-IN" b="1" dirty="0" smtClean="0"/>
              <a:t>Web application vulnerabilities.</a:t>
            </a:r>
            <a:r>
              <a:rPr lang="en-IN" dirty="0" smtClean="0"/>
              <a:t/>
            </a:r>
            <a:br>
              <a:rPr lang="en-IN" dirty="0" smtClean="0"/>
            </a:br>
            <a:r>
              <a:rPr lang="en-IN" dirty="0" smtClean="0"/>
              <a:t/>
            </a:r>
            <a:br>
              <a:rPr lang="en-IN" dirty="0" smtClean="0"/>
            </a:br>
            <a:r>
              <a:rPr lang="en-IN" dirty="0" smtClean="0"/>
              <a:t>Attacker are </a:t>
            </a:r>
            <a:r>
              <a:rPr lang="en-IN" b="1" dirty="0" smtClean="0"/>
              <a:t>shifting</a:t>
            </a:r>
            <a:r>
              <a:rPr lang="en-IN" dirty="0" smtClean="0"/>
              <a:t> more towards web application vulnerabilities.</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18</a:t>
            </a:fld>
            <a:endParaRPr lang="en-US">
              <a:solidFill>
                <a:srgbClr val="000000"/>
              </a:solidFill>
            </a:endParaRPr>
          </a:p>
        </p:txBody>
      </p:sp>
    </p:spTree>
    <p:extLst>
      <p:ext uri="{BB962C8B-B14F-4D97-AF65-F5344CB8AC3E}">
        <p14:creationId xmlns:p14="http://schemas.microsoft.com/office/powerpoint/2010/main" xmlns="" val="23696819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762000"/>
            <a:ext cx="8892480" cy="1946920"/>
          </a:xfrm>
        </p:spPr>
        <p:txBody>
          <a:bodyPr/>
          <a:lstStyle/>
          <a:p>
            <a:pPr algn="l"/>
            <a:r>
              <a:rPr lang="en-IN" sz="3200" dirty="0" smtClean="0"/>
              <a:t>According to Dasient's analysis,</a:t>
            </a:r>
            <a:br>
              <a:rPr lang="en-IN" sz="3200" dirty="0" smtClean="0"/>
            </a:br>
            <a:r>
              <a:rPr lang="en-IN" dirty="0" smtClean="0">
                <a:solidFill>
                  <a:srgbClr val="FF0000"/>
                </a:solidFill>
              </a:rPr>
              <a:t>Structural vulnerabilities </a:t>
            </a:r>
            <a:r>
              <a:rPr lang="en-IN" sz="3200" dirty="0" smtClean="0"/>
              <a:t>comprises</a:t>
            </a:r>
            <a:r>
              <a:rPr lang="en-IN" dirty="0" smtClean="0"/>
              <a:t>:</a:t>
            </a:r>
            <a:br>
              <a:rPr lang="en-IN" dirty="0" smtClean="0"/>
            </a:b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19</a:t>
            </a:fld>
            <a:endParaRPr lang="en-US">
              <a:solidFill>
                <a:srgbClr val="000000"/>
              </a:solidFill>
            </a:endParaRPr>
          </a:p>
        </p:txBody>
      </p:sp>
      <p:sp>
        <p:nvSpPr>
          <p:cNvPr id="6" name="TextBox 5"/>
          <p:cNvSpPr txBox="1"/>
          <p:nvPr/>
        </p:nvSpPr>
        <p:spPr>
          <a:xfrm>
            <a:off x="755576" y="2708920"/>
            <a:ext cx="6768752" cy="2062103"/>
          </a:xfrm>
          <a:prstGeom prst="rect">
            <a:avLst/>
          </a:prstGeom>
          <a:noFill/>
        </p:spPr>
        <p:txBody>
          <a:bodyPr wrap="square" rtlCol="0">
            <a:spAutoFit/>
          </a:bodyPr>
          <a:lstStyle/>
          <a:p>
            <a:pPr>
              <a:buFont typeface="Arial" pitchFamily="34" charset="0"/>
              <a:buChar char="•"/>
            </a:pPr>
            <a:r>
              <a:rPr lang="en-IN" sz="3200" dirty="0" smtClean="0">
                <a:solidFill>
                  <a:srgbClr val="000000"/>
                </a:solidFill>
              </a:rPr>
              <a:t>Third party advertisements</a:t>
            </a:r>
          </a:p>
          <a:p>
            <a:pPr>
              <a:buFont typeface="Arial" pitchFamily="34" charset="0"/>
              <a:buChar char="•"/>
            </a:pPr>
            <a:r>
              <a:rPr lang="en-IN" sz="3200" dirty="0" smtClean="0">
                <a:solidFill>
                  <a:srgbClr val="000000"/>
                </a:solidFill>
              </a:rPr>
              <a:t>Third party widgets/applications</a:t>
            </a:r>
          </a:p>
          <a:p>
            <a:pPr>
              <a:buFont typeface="Arial" pitchFamily="34" charset="0"/>
              <a:buChar char="•"/>
            </a:pPr>
            <a:r>
              <a:rPr lang="en-IN" sz="3200" dirty="0" smtClean="0">
                <a:solidFill>
                  <a:srgbClr val="000000"/>
                </a:solidFill>
              </a:rPr>
              <a:t>Mash-ups or RSS</a:t>
            </a:r>
          </a:p>
          <a:p>
            <a:pPr>
              <a:buFont typeface="Arial" pitchFamily="34" charset="0"/>
              <a:buChar char="•"/>
            </a:pPr>
            <a:r>
              <a:rPr lang="en-IN" sz="3200" dirty="0" smtClean="0">
                <a:solidFill>
                  <a:srgbClr val="000000"/>
                </a:solidFill>
              </a:rPr>
              <a:t>User generated content</a:t>
            </a:r>
            <a:endParaRPr lang="en-IN" sz="3200" dirty="0">
              <a:solidFill>
                <a:srgbClr val="000000"/>
              </a:solidFill>
            </a:endParaRPr>
          </a:p>
        </p:txBody>
      </p:sp>
    </p:spTree>
    <p:extLst>
      <p:ext uri="{BB962C8B-B14F-4D97-AF65-F5344CB8AC3E}">
        <p14:creationId xmlns:p14="http://schemas.microsoft.com/office/powerpoint/2010/main" xmlns="" val="2622177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762000"/>
            <a:ext cx="8839200" cy="56388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u="none"/>
          </a:p>
        </p:txBody>
      </p:sp>
      <p:sp>
        <p:nvSpPr>
          <p:cNvPr id="5" name="Rounded Rectangle 4"/>
          <p:cNvSpPr/>
          <p:nvPr/>
        </p:nvSpPr>
        <p:spPr>
          <a:xfrm>
            <a:off x="2895600" y="838200"/>
            <a:ext cx="5943600" cy="54102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u="none"/>
          </a:p>
        </p:txBody>
      </p:sp>
      <p:sp>
        <p:nvSpPr>
          <p:cNvPr id="6" name="Rounded Rectangle 5"/>
          <p:cNvSpPr/>
          <p:nvPr/>
        </p:nvSpPr>
        <p:spPr>
          <a:xfrm>
            <a:off x="5791200" y="1066800"/>
            <a:ext cx="2895600" cy="495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u="none"/>
          </a:p>
        </p:txBody>
      </p:sp>
      <p:sp>
        <p:nvSpPr>
          <p:cNvPr id="13317" name="Content Placeholder 2"/>
          <p:cNvSpPr>
            <a:spLocks noGrp="1"/>
          </p:cNvSpPr>
          <p:nvPr>
            <p:ph idx="4294967295"/>
          </p:nvPr>
        </p:nvSpPr>
        <p:spPr>
          <a:xfrm>
            <a:off x="152400" y="1219200"/>
            <a:ext cx="2819400" cy="4495800"/>
          </a:xfrm>
        </p:spPr>
        <p:txBody>
          <a:bodyPr/>
          <a:lstStyle/>
          <a:p>
            <a:pPr eaLnBrk="1" hangingPunct="1">
              <a:buFontTx/>
              <a:buNone/>
            </a:pPr>
            <a:r>
              <a:rPr lang="en-US" sz="1800" b="1" smtClean="0"/>
              <a:t>National level</a:t>
            </a:r>
          </a:p>
          <a:p>
            <a:pPr eaLnBrk="1" hangingPunct="1"/>
            <a:endParaRPr lang="en-US" sz="1800" smtClean="0"/>
          </a:p>
          <a:p>
            <a:pPr eaLnBrk="1" hangingPunct="1"/>
            <a:r>
              <a:rPr lang="en-US" sz="1800" smtClean="0"/>
              <a:t>Cyber Terrorism</a:t>
            </a:r>
          </a:p>
          <a:p>
            <a:pPr eaLnBrk="1" hangingPunct="1"/>
            <a:r>
              <a:rPr lang="en-US" sz="1800" b="1" smtClean="0"/>
              <a:t>Attacks on Critical Infrastructure</a:t>
            </a:r>
          </a:p>
          <a:p>
            <a:pPr eaLnBrk="1" hangingPunct="1"/>
            <a:r>
              <a:rPr lang="en-US" sz="1800" smtClean="0"/>
              <a:t>Web defacement</a:t>
            </a:r>
          </a:p>
          <a:p>
            <a:pPr eaLnBrk="1" hangingPunct="1"/>
            <a:r>
              <a:rPr lang="en-US" sz="1800" smtClean="0"/>
              <a:t>Website intrusion and malware propagation</a:t>
            </a:r>
          </a:p>
          <a:p>
            <a:pPr eaLnBrk="1" hangingPunct="1"/>
            <a:r>
              <a:rPr lang="en-US" sz="1800" smtClean="0"/>
              <a:t>Malicious Code</a:t>
            </a:r>
          </a:p>
          <a:p>
            <a:pPr eaLnBrk="1" hangingPunct="1"/>
            <a:r>
              <a:rPr lang="en-US" sz="1800" smtClean="0"/>
              <a:t>Scanning and probing</a:t>
            </a:r>
          </a:p>
          <a:p>
            <a:pPr eaLnBrk="1" hangingPunct="1"/>
            <a:r>
              <a:rPr lang="en-US" sz="1800" smtClean="0"/>
              <a:t>Denial of Service &amp; Distributed Denial of Service </a:t>
            </a:r>
          </a:p>
          <a:p>
            <a:pPr eaLnBrk="1" hangingPunct="1"/>
            <a:r>
              <a:rPr lang="en-US" sz="1800" b="1" smtClean="0"/>
              <a:t>Cyber espionage</a:t>
            </a:r>
          </a:p>
          <a:p>
            <a:pPr eaLnBrk="1" hangingPunct="1"/>
            <a:endParaRPr lang="en-IN" sz="1800" smtClean="0"/>
          </a:p>
        </p:txBody>
      </p:sp>
      <p:sp>
        <p:nvSpPr>
          <p:cNvPr id="9" name="Content Placeholder 2"/>
          <p:cNvSpPr txBox="1">
            <a:spLocks/>
          </p:cNvSpPr>
          <p:nvPr/>
        </p:nvSpPr>
        <p:spPr bwMode="auto">
          <a:xfrm>
            <a:off x="3048000" y="1219200"/>
            <a:ext cx="2819400" cy="4876800"/>
          </a:xfrm>
          <a:prstGeom prst="rect">
            <a:avLst/>
          </a:prstGeom>
          <a:noFill/>
          <a:ln w="9525">
            <a:noFill/>
            <a:miter lim="800000"/>
            <a:headEnd/>
            <a:tailEnd/>
          </a:ln>
        </p:spPr>
        <p:txBody>
          <a:bodyPr/>
          <a:lstStyle/>
          <a:p>
            <a:pPr marL="342900" indent="-342900">
              <a:spcBef>
                <a:spcPct val="20000"/>
              </a:spcBef>
              <a:defRPr/>
            </a:pPr>
            <a:r>
              <a:rPr lang="en-US" sz="1800" b="1" u="none" kern="0" dirty="0" err="1">
                <a:latin typeface="+mn-lt"/>
                <a:cs typeface="+mn-cs"/>
              </a:rPr>
              <a:t>Organisational</a:t>
            </a:r>
            <a:r>
              <a:rPr lang="en-US" sz="1800" b="1" u="none" kern="0" dirty="0">
                <a:latin typeface="+mn-lt"/>
                <a:cs typeface="+mn-cs"/>
              </a:rPr>
              <a:t> level</a:t>
            </a:r>
          </a:p>
          <a:p>
            <a:pPr marL="342900" indent="-342900">
              <a:spcBef>
                <a:spcPct val="20000"/>
              </a:spcBef>
              <a:buFontTx/>
              <a:buChar char="•"/>
              <a:defRPr/>
            </a:pPr>
            <a:endParaRPr lang="en-US" sz="1800" u="none" kern="0" dirty="0">
              <a:latin typeface="+mn-lt"/>
              <a:cs typeface="+mn-cs"/>
            </a:endParaRPr>
          </a:p>
          <a:p>
            <a:pPr marL="342900" indent="-342900">
              <a:spcBef>
                <a:spcPct val="20000"/>
              </a:spcBef>
              <a:buFontTx/>
              <a:buChar char="•"/>
              <a:defRPr/>
            </a:pPr>
            <a:r>
              <a:rPr lang="en-US" sz="1800" u="none" kern="0" dirty="0">
                <a:latin typeface="+mn-lt"/>
                <a:cs typeface="+mn-cs"/>
              </a:rPr>
              <a:t>Website intrusion/ defacement</a:t>
            </a:r>
          </a:p>
          <a:p>
            <a:pPr marL="342900" indent="-342900">
              <a:spcBef>
                <a:spcPct val="20000"/>
              </a:spcBef>
              <a:buFontTx/>
              <a:buChar char="•"/>
              <a:defRPr/>
            </a:pPr>
            <a:r>
              <a:rPr lang="en-US" sz="1800" u="none" kern="0" dirty="0">
                <a:latin typeface="+mn-lt"/>
                <a:cs typeface="+mn-cs"/>
              </a:rPr>
              <a:t>Domain stalking</a:t>
            </a:r>
          </a:p>
          <a:p>
            <a:pPr marL="342900" indent="-342900">
              <a:spcBef>
                <a:spcPct val="20000"/>
              </a:spcBef>
              <a:buFontTx/>
              <a:buChar char="•"/>
              <a:defRPr/>
            </a:pPr>
            <a:r>
              <a:rPr lang="en-US" sz="1800" u="none" kern="0" dirty="0">
                <a:latin typeface="+mn-lt"/>
                <a:cs typeface="+mn-cs"/>
              </a:rPr>
              <a:t>Malicious Code</a:t>
            </a:r>
          </a:p>
          <a:p>
            <a:pPr marL="342900" indent="-342900">
              <a:spcBef>
                <a:spcPct val="20000"/>
              </a:spcBef>
              <a:buFontTx/>
              <a:buChar char="•"/>
              <a:defRPr/>
            </a:pPr>
            <a:r>
              <a:rPr lang="en-US" sz="1800" u="none" kern="0" dirty="0">
                <a:latin typeface="+mn-lt"/>
                <a:cs typeface="+mn-cs"/>
              </a:rPr>
              <a:t>Scanning and probing</a:t>
            </a:r>
          </a:p>
          <a:p>
            <a:pPr marL="342900" indent="-342900">
              <a:spcBef>
                <a:spcPct val="20000"/>
              </a:spcBef>
              <a:buFontTx/>
              <a:buChar char="•"/>
              <a:defRPr/>
            </a:pPr>
            <a:r>
              <a:rPr lang="en-US" sz="1800" u="none" kern="0" dirty="0">
                <a:latin typeface="+mn-lt"/>
                <a:cs typeface="+mn-cs"/>
              </a:rPr>
              <a:t>Denial of Service &amp; Distributed Denial of Service </a:t>
            </a:r>
          </a:p>
          <a:p>
            <a:pPr marL="342900" indent="-342900">
              <a:spcBef>
                <a:spcPct val="20000"/>
              </a:spcBef>
              <a:buFontTx/>
              <a:buChar char="•"/>
              <a:defRPr/>
            </a:pPr>
            <a:r>
              <a:rPr lang="en-US" sz="1800" b="1" u="none" kern="0" dirty="0">
                <a:latin typeface="+mn-lt"/>
                <a:cs typeface="+mn-cs"/>
              </a:rPr>
              <a:t>Targeted attacks</a:t>
            </a:r>
          </a:p>
          <a:p>
            <a:pPr marL="342900" indent="-342900">
              <a:spcBef>
                <a:spcPct val="20000"/>
              </a:spcBef>
              <a:buFontTx/>
              <a:buChar char="•"/>
              <a:defRPr/>
            </a:pPr>
            <a:r>
              <a:rPr lang="en-US" sz="1800" u="none" kern="0" dirty="0">
                <a:latin typeface="+mn-lt"/>
                <a:cs typeface="+mn-cs"/>
              </a:rPr>
              <a:t>Phishing</a:t>
            </a:r>
          </a:p>
          <a:p>
            <a:pPr marL="342900" indent="-342900">
              <a:spcBef>
                <a:spcPct val="20000"/>
              </a:spcBef>
              <a:buFontTx/>
              <a:buChar char="•"/>
              <a:defRPr/>
            </a:pPr>
            <a:r>
              <a:rPr lang="en-US" sz="1800" u="none" kern="0" dirty="0">
                <a:latin typeface="+mn-lt"/>
                <a:cs typeface="+mn-cs"/>
              </a:rPr>
              <a:t>Data theft</a:t>
            </a:r>
          </a:p>
          <a:p>
            <a:pPr marL="342900" indent="-342900">
              <a:spcBef>
                <a:spcPct val="20000"/>
              </a:spcBef>
              <a:buFontTx/>
              <a:buChar char="•"/>
              <a:defRPr/>
            </a:pPr>
            <a:r>
              <a:rPr lang="en-US" sz="1800" b="1" u="none" kern="0" dirty="0">
                <a:latin typeface="+mn-lt"/>
                <a:cs typeface="+mn-cs"/>
              </a:rPr>
              <a:t>Insider</a:t>
            </a:r>
            <a:r>
              <a:rPr lang="en-US" sz="1800" u="none" kern="0" dirty="0">
                <a:latin typeface="+mn-lt"/>
                <a:cs typeface="+mn-cs"/>
              </a:rPr>
              <a:t> </a:t>
            </a:r>
            <a:r>
              <a:rPr lang="en-US" sz="1800" b="1" u="none" kern="0" dirty="0">
                <a:latin typeface="+mn-lt"/>
                <a:cs typeface="+mn-cs"/>
              </a:rPr>
              <a:t>threats</a:t>
            </a:r>
          </a:p>
          <a:p>
            <a:pPr marL="342900" indent="-342900">
              <a:spcBef>
                <a:spcPct val="20000"/>
              </a:spcBef>
              <a:buFontTx/>
              <a:buChar char="•"/>
              <a:defRPr/>
            </a:pPr>
            <a:r>
              <a:rPr lang="en-US" sz="1800" u="none" kern="0" dirty="0">
                <a:latin typeface="+mn-lt"/>
                <a:cs typeface="+mn-cs"/>
              </a:rPr>
              <a:t>Financial frauds</a:t>
            </a:r>
          </a:p>
          <a:p>
            <a:pPr marL="342900" indent="-342900">
              <a:spcBef>
                <a:spcPct val="20000"/>
              </a:spcBef>
              <a:buFontTx/>
              <a:buChar char="•"/>
              <a:defRPr/>
            </a:pPr>
            <a:endParaRPr lang="en-US" sz="1800" u="none" kern="0" dirty="0">
              <a:latin typeface="+mn-lt"/>
              <a:cs typeface="+mn-cs"/>
            </a:endParaRPr>
          </a:p>
          <a:p>
            <a:pPr marL="342900" indent="-342900">
              <a:spcBef>
                <a:spcPct val="20000"/>
              </a:spcBef>
              <a:buFontTx/>
              <a:buChar char="•"/>
              <a:defRPr/>
            </a:pPr>
            <a:endParaRPr lang="en-IN" sz="1800" u="none" kern="0" dirty="0">
              <a:latin typeface="+mn-lt"/>
              <a:cs typeface="+mn-cs"/>
            </a:endParaRPr>
          </a:p>
        </p:txBody>
      </p:sp>
      <p:sp>
        <p:nvSpPr>
          <p:cNvPr id="10" name="Content Placeholder 2"/>
          <p:cNvSpPr txBox="1">
            <a:spLocks/>
          </p:cNvSpPr>
          <p:nvPr/>
        </p:nvSpPr>
        <p:spPr bwMode="auto">
          <a:xfrm>
            <a:off x="5943600" y="1219200"/>
            <a:ext cx="2819400" cy="4191000"/>
          </a:xfrm>
          <a:prstGeom prst="rect">
            <a:avLst/>
          </a:prstGeom>
          <a:noFill/>
          <a:ln w="9525">
            <a:noFill/>
            <a:miter lim="800000"/>
            <a:headEnd/>
            <a:tailEnd/>
          </a:ln>
        </p:spPr>
        <p:txBody>
          <a:bodyPr/>
          <a:lstStyle/>
          <a:p>
            <a:pPr marL="342900" indent="-342900">
              <a:spcBef>
                <a:spcPct val="20000"/>
              </a:spcBef>
              <a:defRPr/>
            </a:pPr>
            <a:r>
              <a:rPr lang="en-US" sz="1800" b="1" u="none" kern="0" dirty="0">
                <a:latin typeface="+mn-lt"/>
                <a:cs typeface="+mn-cs"/>
              </a:rPr>
              <a:t>Individual level</a:t>
            </a:r>
          </a:p>
          <a:p>
            <a:pPr marL="342900" indent="-342900">
              <a:spcBef>
                <a:spcPct val="20000"/>
              </a:spcBef>
              <a:buFontTx/>
              <a:buChar char="•"/>
              <a:defRPr/>
            </a:pPr>
            <a:endParaRPr lang="en-US" sz="1800" u="none" kern="0" dirty="0">
              <a:latin typeface="+mn-lt"/>
              <a:cs typeface="+mn-cs"/>
            </a:endParaRPr>
          </a:p>
          <a:p>
            <a:pPr marL="342900" indent="-342900">
              <a:spcBef>
                <a:spcPct val="20000"/>
              </a:spcBef>
              <a:buFontTx/>
              <a:buChar char="•"/>
              <a:defRPr/>
            </a:pPr>
            <a:r>
              <a:rPr lang="en-US" sz="1800" u="none" kern="0" dirty="0">
                <a:latin typeface="+mn-lt"/>
                <a:cs typeface="+mn-cs"/>
              </a:rPr>
              <a:t>Social Engineering</a:t>
            </a:r>
          </a:p>
          <a:p>
            <a:pPr marL="342900" indent="-342900">
              <a:spcBef>
                <a:spcPct val="20000"/>
              </a:spcBef>
              <a:buFontTx/>
              <a:buChar char="•"/>
              <a:defRPr/>
            </a:pPr>
            <a:r>
              <a:rPr lang="en-US" sz="1800" u="none" kern="0" dirty="0">
                <a:latin typeface="+mn-lt"/>
                <a:cs typeface="+mn-cs"/>
              </a:rPr>
              <a:t>Email hacking &amp; misuse</a:t>
            </a:r>
          </a:p>
          <a:p>
            <a:pPr marL="342900" indent="-342900">
              <a:spcBef>
                <a:spcPct val="20000"/>
              </a:spcBef>
              <a:buFontTx/>
              <a:buChar char="•"/>
              <a:defRPr/>
            </a:pPr>
            <a:r>
              <a:rPr lang="en-US" sz="1800" u="none" kern="0" dirty="0">
                <a:latin typeface="+mn-lt"/>
                <a:cs typeface="+mn-cs"/>
              </a:rPr>
              <a:t>Identity theft &amp; phishing</a:t>
            </a:r>
          </a:p>
          <a:p>
            <a:pPr marL="342900" indent="-342900">
              <a:spcBef>
                <a:spcPct val="20000"/>
              </a:spcBef>
              <a:buFontTx/>
              <a:buChar char="•"/>
              <a:defRPr/>
            </a:pPr>
            <a:r>
              <a:rPr lang="en-US" sz="1800" u="none" kern="0" dirty="0">
                <a:latin typeface="+mn-lt"/>
                <a:cs typeface="+mn-cs"/>
              </a:rPr>
              <a:t>Financial scams</a:t>
            </a:r>
          </a:p>
          <a:p>
            <a:pPr marL="342900" indent="-342900">
              <a:spcBef>
                <a:spcPct val="20000"/>
              </a:spcBef>
              <a:buFontTx/>
              <a:buChar char="•"/>
              <a:defRPr/>
            </a:pPr>
            <a:r>
              <a:rPr lang="en-US" sz="1800" u="none" kern="0" dirty="0"/>
              <a:t>Abuse through emails</a:t>
            </a:r>
          </a:p>
          <a:p>
            <a:pPr marL="342900" indent="-342900">
              <a:spcBef>
                <a:spcPct val="20000"/>
              </a:spcBef>
              <a:buFontTx/>
              <a:buChar char="•"/>
              <a:defRPr/>
            </a:pPr>
            <a:r>
              <a:rPr lang="en-US" sz="1800" u="none" kern="0" dirty="0">
                <a:latin typeface="+mn-lt"/>
                <a:cs typeface="+mn-cs"/>
              </a:rPr>
              <a:t>Abuse through Social Networking sites</a:t>
            </a:r>
          </a:p>
          <a:p>
            <a:pPr marL="342900" indent="-342900">
              <a:spcBef>
                <a:spcPct val="20000"/>
              </a:spcBef>
              <a:buFontTx/>
              <a:buChar char="•"/>
              <a:defRPr/>
            </a:pPr>
            <a:r>
              <a:rPr lang="en-US" sz="1800" u="none" kern="0" dirty="0">
                <a:latin typeface="+mn-lt"/>
                <a:cs typeface="+mn-cs"/>
              </a:rPr>
              <a:t>Laptop theft</a:t>
            </a:r>
          </a:p>
          <a:p>
            <a:pPr marL="342900" indent="-342900">
              <a:spcBef>
                <a:spcPct val="20000"/>
              </a:spcBef>
              <a:buFontTx/>
              <a:buChar char="•"/>
              <a:defRPr/>
            </a:pPr>
            <a:endParaRPr lang="en-IN" sz="1800" u="none" kern="0" dirty="0">
              <a:latin typeface="+mn-lt"/>
              <a:cs typeface="+mn-cs"/>
            </a:endParaRPr>
          </a:p>
        </p:txBody>
      </p:sp>
      <p:sp>
        <p:nvSpPr>
          <p:cNvPr id="13320" name="Rectangle 7"/>
          <p:cNvSpPr>
            <a:spLocks noChangeArrowheads="1"/>
          </p:cNvSpPr>
          <p:nvPr/>
        </p:nvSpPr>
        <p:spPr bwMode="auto">
          <a:xfrm>
            <a:off x="381000" y="152400"/>
            <a:ext cx="2343150" cy="523875"/>
          </a:xfrm>
          <a:prstGeom prst="rect">
            <a:avLst/>
          </a:prstGeom>
          <a:noFill/>
          <a:ln w="9525">
            <a:noFill/>
            <a:miter lim="800000"/>
            <a:headEnd/>
            <a:tailEnd/>
          </a:ln>
        </p:spPr>
        <p:txBody>
          <a:bodyPr wrap="none">
            <a:spAutoFit/>
          </a:bodyPr>
          <a:lstStyle/>
          <a:p>
            <a:r>
              <a:rPr lang="en-US" u="none"/>
              <a:t>Cyber threats</a:t>
            </a:r>
            <a:endParaRPr lang="en-IN" u="none"/>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20</a:t>
            </a:fld>
            <a:endParaRPr lang="en-US">
              <a:solidFill>
                <a:srgbClr val="000000"/>
              </a:solidFill>
            </a:endParaRPr>
          </a:p>
        </p:txBody>
      </p:sp>
      <p:pic>
        <p:nvPicPr>
          <p:cNvPr id="1026" name="Picture 2"/>
          <p:cNvPicPr>
            <a:picLocks noChangeAspect="1" noChangeArrowheads="1"/>
          </p:cNvPicPr>
          <p:nvPr/>
        </p:nvPicPr>
        <p:blipFill>
          <a:blip r:embed="rId2" cstate="print"/>
          <a:srcRect/>
          <a:stretch>
            <a:fillRect/>
          </a:stretch>
        </p:blipFill>
        <p:spPr bwMode="auto">
          <a:xfrm>
            <a:off x="437168" y="116632"/>
            <a:ext cx="7554704" cy="6480720"/>
          </a:xfrm>
          <a:prstGeom prst="rect">
            <a:avLst/>
          </a:prstGeom>
          <a:noFill/>
          <a:ln w="9525">
            <a:noFill/>
            <a:miter lim="800000"/>
            <a:headEnd/>
            <a:tailEnd/>
          </a:ln>
        </p:spPr>
      </p:pic>
      <p:sp>
        <p:nvSpPr>
          <p:cNvPr id="7" name="Rounded Rectangle 6"/>
          <p:cNvSpPr/>
          <p:nvPr/>
        </p:nvSpPr>
        <p:spPr>
          <a:xfrm>
            <a:off x="395536" y="0"/>
            <a:ext cx="5688632" cy="908720"/>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8" name="Rounded Rectangle 7"/>
          <p:cNvSpPr/>
          <p:nvPr/>
        </p:nvSpPr>
        <p:spPr>
          <a:xfrm>
            <a:off x="5796136" y="0"/>
            <a:ext cx="2448272" cy="980728"/>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9" name="Rounded Rectangle 8"/>
          <p:cNvSpPr/>
          <p:nvPr/>
        </p:nvSpPr>
        <p:spPr>
          <a:xfrm>
            <a:off x="5364088" y="2996952"/>
            <a:ext cx="2592288" cy="1368152"/>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10" name="Rounded Rectangle 9"/>
          <p:cNvSpPr/>
          <p:nvPr/>
        </p:nvSpPr>
        <p:spPr>
          <a:xfrm>
            <a:off x="5364088" y="4293096"/>
            <a:ext cx="2664296" cy="2232248"/>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Tree>
    <p:extLst>
      <p:ext uri="{BB962C8B-B14F-4D97-AF65-F5344CB8AC3E}">
        <p14:creationId xmlns:p14="http://schemas.microsoft.com/office/powerpoint/2010/main" xmlns="" val="249815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21</a:t>
            </a:fld>
            <a:endParaRPr lang="en-US">
              <a:solidFill>
                <a:srgbClr val="00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179512" y="116632"/>
            <a:ext cx="8573698" cy="6336704"/>
          </a:xfrm>
          <a:prstGeom prst="rect">
            <a:avLst/>
          </a:prstGeom>
          <a:noFill/>
          <a:ln w="9525">
            <a:noFill/>
            <a:miter lim="800000"/>
            <a:headEnd/>
            <a:tailEnd/>
          </a:ln>
        </p:spPr>
      </p:pic>
      <p:sp>
        <p:nvSpPr>
          <p:cNvPr id="7" name="Rounded Rectangle 6"/>
          <p:cNvSpPr/>
          <p:nvPr/>
        </p:nvSpPr>
        <p:spPr>
          <a:xfrm>
            <a:off x="5868144" y="332656"/>
            <a:ext cx="2952328" cy="2088232"/>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8" name="Rounded Rectangle 7"/>
          <p:cNvSpPr/>
          <p:nvPr/>
        </p:nvSpPr>
        <p:spPr>
          <a:xfrm>
            <a:off x="5868144" y="5373216"/>
            <a:ext cx="2952328" cy="1484784"/>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Tree>
    <p:extLst>
      <p:ext uri="{BB962C8B-B14F-4D97-AF65-F5344CB8AC3E}">
        <p14:creationId xmlns:p14="http://schemas.microsoft.com/office/powerpoint/2010/main" xmlns="" val="58457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22</a:t>
            </a:fld>
            <a:endParaRPr lang="en-US">
              <a:solidFill>
                <a:srgbClr val="000000"/>
              </a:solidFill>
            </a:endParaRPr>
          </a:p>
        </p:txBody>
      </p:sp>
      <p:pic>
        <p:nvPicPr>
          <p:cNvPr id="3074" name="Picture 2"/>
          <p:cNvPicPr>
            <a:picLocks noChangeAspect="1" noChangeArrowheads="1"/>
          </p:cNvPicPr>
          <p:nvPr/>
        </p:nvPicPr>
        <p:blipFill>
          <a:blip r:embed="rId2" cstate="print"/>
          <a:srcRect/>
          <a:stretch>
            <a:fillRect/>
          </a:stretch>
        </p:blipFill>
        <p:spPr bwMode="auto">
          <a:xfrm>
            <a:off x="0" y="1412776"/>
            <a:ext cx="8892480" cy="3766227"/>
          </a:xfrm>
          <a:prstGeom prst="rect">
            <a:avLst/>
          </a:prstGeom>
          <a:noFill/>
          <a:ln w="9525">
            <a:noFill/>
            <a:miter lim="800000"/>
            <a:headEnd/>
            <a:tailEnd/>
          </a:ln>
        </p:spPr>
      </p:pic>
      <p:sp>
        <p:nvSpPr>
          <p:cNvPr id="7" name="Rounded Rectangle 6"/>
          <p:cNvSpPr/>
          <p:nvPr/>
        </p:nvSpPr>
        <p:spPr>
          <a:xfrm>
            <a:off x="5868144" y="2636912"/>
            <a:ext cx="2952328" cy="1656184"/>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8" name="Rounded Rectangle 7"/>
          <p:cNvSpPr/>
          <p:nvPr/>
        </p:nvSpPr>
        <p:spPr>
          <a:xfrm>
            <a:off x="179512" y="2852936"/>
            <a:ext cx="2880320" cy="1872208"/>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Tree>
    <p:extLst>
      <p:ext uri="{BB962C8B-B14F-4D97-AF65-F5344CB8AC3E}">
        <p14:creationId xmlns:p14="http://schemas.microsoft.com/office/powerpoint/2010/main" xmlns="" val="26647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23</a:t>
            </a:fld>
            <a:endParaRPr lang="en-US">
              <a:solidFill>
                <a:srgbClr val="000000"/>
              </a:solidFill>
            </a:endParaRPr>
          </a:p>
        </p:txBody>
      </p:sp>
      <p:pic>
        <p:nvPicPr>
          <p:cNvPr id="4098" name="Picture 2"/>
          <p:cNvPicPr>
            <a:picLocks noChangeAspect="1" noChangeArrowheads="1"/>
          </p:cNvPicPr>
          <p:nvPr/>
        </p:nvPicPr>
        <p:blipFill rotWithShape="1">
          <a:blip r:embed="rId2" cstate="print"/>
          <a:srcRect t="2157"/>
          <a:stretch/>
        </p:blipFill>
        <p:spPr bwMode="auto">
          <a:xfrm>
            <a:off x="323528" y="327546"/>
            <a:ext cx="7596336" cy="6530454"/>
          </a:xfrm>
          <a:prstGeom prst="rect">
            <a:avLst/>
          </a:prstGeom>
          <a:noFill/>
          <a:ln w="9525">
            <a:noFill/>
            <a:miter lim="800000"/>
            <a:headEnd/>
            <a:tailEnd/>
          </a:ln>
        </p:spPr>
      </p:pic>
      <p:sp>
        <p:nvSpPr>
          <p:cNvPr id="7" name="Rounded Rectangle 6"/>
          <p:cNvSpPr/>
          <p:nvPr/>
        </p:nvSpPr>
        <p:spPr>
          <a:xfrm>
            <a:off x="179512" y="2780928"/>
            <a:ext cx="2051720" cy="1512168"/>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8" name="Rounded Rectangle 7"/>
          <p:cNvSpPr/>
          <p:nvPr/>
        </p:nvSpPr>
        <p:spPr>
          <a:xfrm>
            <a:off x="179512" y="4365104"/>
            <a:ext cx="1656184" cy="1224136"/>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9" name="Rounded Rectangle 8"/>
          <p:cNvSpPr/>
          <p:nvPr/>
        </p:nvSpPr>
        <p:spPr>
          <a:xfrm>
            <a:off x="179512" y="1700808"/>
            <a:ext cx="2016224" cy="792088"/>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10" name="Rounded Rectangle 9"/>
          <p:cNvSpPr/>
          <p:nvPr/>
        </p:nvSpPr>
        <p:spPr>
          <a:xfrm>
            <a:off x="179512" y="5733256"/>
            <a:ext cx="1152128" cy="1124744"/>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11" name="Rounded Rectangle 10"/>
          <p:cNvSpPr/>
          <p:nvPr/>
        </p:nvSpPr>
        <p:spPr>
          <a:xfrm>
            <a:off x="6228184" y="4941168"/>
            <a:ext cx="1800200" cy="576064"/>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12" name="Rounded Rectangle 11"/>
          <p:cNvSpPr/>
          <p:nvPr/>
        </p:nvSpPr>
        <p:spPr>
          <a:xfrm>
            <a:off x="1979712" y="3212976"/>
            <a:ext cx="4320480" cy="2808312"/>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13" name="Rounded Rectangle 12"/>
          <p:cNvSpPr/>
          <p:nvPr/>
        </p:nvSpPr>
        <p:spPr>
          <a:xfrm>
            <a:off x="3059832" y="6237312"/>
            <a:ext cx="2232248" cy="288032"/>
          </a:xfrm>
          <a:prstGeom prst="round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Tree>
    <p:extLst>
      <p:ext uri="{BB962C8B-B14F-4D97-AF65-F5344CB8AC3E}">
        <p14:creationId xmlns:p14="http://schemas.microsoft.com/office/powerpoint/2010/main" xmlns="" val="85047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764704"/>
            <a:ext cx="8229600" cy="5328592"/>
          </a:xfrm>
        </p:spPr>
        <p:txBody>
          <a:bodyPr/>
          <a:lstStyle/>
          <a:p>
            <a:r>
              <a:rPr lang="en-IN" sz="3200" dirty="0" smtClean="0"/>
              <a:t>These threats are </a:t>
            </a:r>
            <a:r>
              <a:rPr lang="en-IN" b="1" dirty="0" smtClean="0"/>
              <a:t>serious,</a:t>
            </a:r>
            <a:r>
              <a:rPr lang="en-IN" dirty="0" smtClean="0"/>
              <a:t> </a:t>
            </a:r>
            <a:r>
              <a:rPr lang="en-IN" sz="3200" dirty="0" smtClean="0"/>
              <a:t>not so easy to </a:t>
            </a:r>
            <a:r>
              <a:rPr lang="en-IN" b="1" dirty="0" smtClean="0"/>
              <a:t>patch</a:t>
            </a:r>
            <a:r>
              <a:rPr lang="en-IN" dirty="0" smtClean="0"/>
              <a:t> </a:t>
            </a:r>
            <a:r>
              <a:rPr lang="en-IN" sz="3200" dirty="0" smtClean="0"/>
              <a:t>or</a:t>
            </a:r>
            <a:r>
              <a:rPr lang="en-IN" dirty="0" smtClean="0"/>
              <a:t> </a:t>
            </a:r>
            <a:r>
              <a:rPr lang="en-IN" b="1" dirty="0" smtClean="0"/>
              <a:t>fix</a:t>
            </a:r>
            <a:r>
              <a:rPr lang="en-IN" dirty="0" smtClean="0"/>
              <a:t> </a:t>
            </a:r>
            <a:r>
              <a:rPr lang="en-IN" sz="3200" dirty="0" smtClean="0"/>
              <a:t>because these threats are emerging from </a:t>
            </a:r>
            <a:r>
              <a:rPr lang="en-IN" b="1" dirty="0" smtClean="0"/>
              <a:t>third party applications/contents</a:t>
            </a:r>
            <a:r>
              <a:rPr lang="en-IN" dirty="0" smtClean="0"/>
              <a:t> </a:t>
            </a:r>
            <a:r>
              <a:rPr lang="en-IN" sz="3600" dirty="0" smtClean="0"/>
              <a:t>rather from the web application, which can be fixed or patched in one shot.</a:t>
            </a:r>
            <a:endParaRPr lang="en-IN" dirty="0"/>
          </a:p>
        </p:txBody>
      </p:sp>
      <p:sp>
        <p:nvSpPr>
          <p:cNvPr id="4" name="Footer Placeholder 3"/>
          <p:cNvSpPr>
            <a:spLocks noGrp="1"/>
          </p:cNvSpPr>
          <p:nvPr>
            <p:ph type="ftr" sz="quarter" idx="11"/>
          </p:nvPr>
        </p:nvSpPr>
        <p:spPr/>
        <p:txBody>
          <a:bodyPr/>
          <a:lstStyle/>
          <a:p>
            <a:pPr>
              <a:defRPr/>
            </a:pPr>
            <a:r>
              <a:rPr lang="en-US" dirty="0" smtClean="0">
                <a:solidFill>
                  <a:srgbClr val="000000"/>
                </a:solidFill>
              </a:rPr>
              <a:t>				</a:t>
            </a:r>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24</a:t>
            </a:fld>
            <a:endParaRPr lang="en-US">
              <a:solidFill>
                <a:srgbClr val="000000"/>
              </a:solidFill>
            </a:endParaRPr>
          </a:p>
        </p:txBody>
      </p:sp>
    </p:spTree>
    <p:extLst>
      <p:ext uri="{BB962C8B-B14F-4D97-AF65-F5344CB8AC3E}">
        <p14:creationId xmlns:p14="http://schemas.microsoft.com/office/powerpoint/2010/main" xmlns="" val="22087686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9144000" cy="1082824"/>
          </a:xfrm>
        </p:spPr>
        <p:txBody>
          <a:bodyPr/>
          <a:lstStyle/>
          <a:p>
            <a:pPr algn="l"/>
            <a:r>
              <a:rPr lang="en-US" dirty="0" smtClean="0"/>
              <a:t>    Talk about Attack mechanisms</a:t>
            </a:r>
            <a:r>
              <a:rPr lang="en-US" sz="2400" dirty="0" smtClean="0"/>
              <a:t/>
            </a:r>
            <a:br>
              <a:rPr lang="en-US" sz="2400" dirty="0" smtClean="0"/>
            </a:br>
            <a:r>
              <a:rPr lang="en-US" sz="2400" dirty="0" smtClean="0"/>
              <a:t>                          </a:t>
            </a:r>
            <a:r>
              <a:rPr lang="en-US" sz="2800" dirty="0" smtClean="0"/>
              <a:t>in order to exploit Structural Vulnerabilities</a:t>
            </a:r>
            <a:endParaRPr lang="en-IN" sz="3600" dirty="0"/>
          </a:p>
        </p:txBody>
      </p:sp>
      <p:sp>
        <p:nvSpPr>
          <p:cNvPr id="3" name="Content Placeholder 2"/>
          <p:cNvSpPr>
            <a:spLocks noGrp="1"/>
          </p:cNvSpPr>
          <p:nvPr>
            <p:ph idx="1"/>
          </p:nvPr>
        </p:nvSpPr>
        <p:spPr>
          <a:xfrm>
            <a:off x="467544" y="2492896"/>
            <a:ext cx="8229600" cy="3168352"/>
          </a:xfrm>
        </p:spPr>
        <p:txBody>
          <a:bodyPr/>
          <a:lstStyle/>
          <a:p>
            <a:r>
              <a:rPr lang="en-IN" dirty="0" smtClean="0"/>
              <a:t>Web application vulnerabilities</a:t>
            </a:r>
          </a:p>
          <a:p>
            <a:r>
              <a:rPr lang="en-IN" dirty="0" smtClean="0"/>
              <a:t>Stolen admin credentials</a:t>
            </a:r>
          </a:p>
          <a:p>
            <a:r>
              <a:rPr lang="en-IN" dirty="0" smtClean="0"/>
              <a:t>Malicious advertisements</a:t>
            </a:r>
          </a:p>
          <a:p>
            <a:r>
              <a:rPr lang="en-IN" dirty="0" smtClean="0"/>
              <a:t>Malicious 3rd party applications</a:t>
            </a:r>
          </a:p>
          <a:p>
            <a:r>
              <a:rPr lang="en-IN" dirty="0" smtClean="0"/>
              <a:t>User generated contents</a:t>
            </a:r>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25</a:t>
            </a:fld>
            <a:endParaRPr lang="en-US">
              <a:solidFill>
                <a:srgbClr val="000000"/>
              </a:solidFill>
            </a:endParaRPr>
          </a:p>
        </p:txBody>
      </p:sp>
    </p:spTree>
    <p:extLst>
      <p:ext uri="{BB962C8B-B14F-4D97-AF65-F5344CB8AC3E}">
        <p14:creationId xmlns:p14="http://schemas.microsoft.com/office/powerpoint/2010/main" xmlns="" val="31605538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26</a:t>
            </a:fld>
            <a:endParaRPr lang="en-US">
              <a:solidFill>
                <a:srgbClr val="000000"/>
              </a:solidFill>
            </a:endParaRPr>
          </a:p>
        </p:txBody>
      </p:sp>
      <p:pic>
        <p:nvPicPr>
          <p:cNvPr id="6146" name="Picture 2" descr="http://projects.webappsec.org/w/page/13246989/f/image4.png"/>
          <p:cNvPicPr>
            <a:picLocks noChangeAspect="1" noChangeArrowheads="1"/>
          </p:cNvPicPr>
          <p:nvPr/>
        </p:nvPicPr>
        <p:blipFill>
          <a:blip r:embed="rId2" cstate="print"/>
          <a:srcRect/>
          <a:stretch>
            <a:fillRect/>
          </a:stretch>
        </p:blipFill>
        <p:spPr bwMode="auto">
          <a:xfrm>
            <a:off x="0" y="1268760"/>
            <a:ext cx="6192688" cy="4313528"/>
          </a:xfrm>
          <a:prstGeom prst="rect">
            <a:avLst/>
          </a:prstGeom>
          <a:noFill/>
        </p:spPr>
      </p:pic>
      <p:sp>
        <p:nvSpPr>
          <p:cNvPr id="7" name="Title 1"/>
          <p:cNvSpPr>
            <a:spLocks noGrp="1"/>
          </p:cNvSpPr>
          <p:nvPr>
            <p:ph type="title"/>
          </p:nvPr>
        </p:nvSpPr>
        <p:spPr>
          <a:xfrm>
            <a:off x="179512" y="764704"/>
            <a:ext cx="8748464" cy="578768"/>
          </a:xfrm>
        </p:spPr>
        <p:txBody>
          <a:bodyPr/>
          <a:lstStyle/>
          <a:p>
            <a:pPr algn="l"/>
            <a:r>
              <a:rPr lang="en-IN" sz="3600" b="1" dirty="0" smtClean="0"/>
              <a:t>Web application vulnerabilities</a:t>
            </a:r>
            <a:endParaRPr lang="en-IN" sz="3600" dirty="0"/>
          </a:p>
        </p:txBody>
      </p:sp>
      <p:sp>
        <p:nvSpPr>
          <p:cNvPr id="8" name="TextBox 7"/>
          <p:cNvSpPr txBox="1"/>
          <p:nvPr/>
        </p:nvSpPr>
        <p:spPr>
          <a:xfrm>
            <a:off x="6444208" y="1700808"/>
            <a:ext cx="2448272" cy="3539430"/>
          </a:xfrm>
          <a:prstGeom prst="rect">
            <a:avLst/>
          </a:prstGeom>
          <a:noFill/>
        </p:spPr>
        <p:txBody>
          <a:bodyPr wrap="square" rtlCol="0">
            <a:spAutoFit/>
          </a:bodyPr>
          <a:lstStyle/>
          <a:p>
            <a:r>
              <a:rPr lang="en-IN" sz="2800" dirty="0" smtClean="0">
                <a:solidFill>
                  <a:srgbClr val="000000"/>
                </a:solidFill>
              </a:rPr>
              <a:t>Most of the web applications are vulnerable and affected cross-site scripting vulnerability</a:t>
            </a:r>
            <a:endParaRPr lang="en-IN" sz="2800" dirty="0">
              <a:solidFill>
                <a:srgbClr val="000000"/>
              </a:solidFill>
            </a:endParaRPr>
          </a:p>
        </p:txBody>
      </p:sp>
    </p:spTree>
    <p:extLst>
      <p:ext uri="{BB962C8B-B14F-4D97-AF65-F5344CB8AC3E}">
        <p14:creationId xmlns:p14="http://schemas.microsoft.com/office/powerpoint/2010/main" xmlns="" val="1385738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Stolen admin credentials</a:t>
            </a:r>
            <a:endParaRPr lang="en-IN" dirty="0"/>
          </a:p>
        </p:txBody>
      </p:sp>
      <p:sp>
        <p:nvSpPr>
          <p:cNvPr id="3" name="Content Placeholder 2"/>
          <p:cNvSpPr>
            <a:spLocks noGrp="1"/>
          </p:cNvSpPr>
          <p:nvPr>
            <p:ph idx="1"/>
          </p:nvPr>
        </p:nvSpPr>
        <p:spPr>
          <a:xfrm>
            <a:off x="457200" y="1916833"/>
            <a:ext cx="8229600" cy="3024335"/>
          </a:xfrm>
        </p:spPr>
        <p:txBody>
          <a:bodyPr/>
          <a:lstStyle/>
          <a:p>
            <a:pPr>
              <a:buNone/>
            </a:pPr>
            <a:r>
              <a:rPr lang="en-IN" dirty="0" smtClean="0"/>
              <a:t>   </a:t>
            </a:r>
            <a:r>
              <a:rPr lang="en-IN" sz="2400" dirty="0" smtClean="0"/>
              <a:t>Another popular vector, other than SQL injection and cross-site scripting is </a:t>
            </a:r>
            <a:r>
              <a:rPr lang="en-IN" b="1" dirty="0" smtClean="0"/>
              <a:t>Stealing FTP service credentials</a:t>
            </a:r>
            <a:r>
              <a:rPr lang="en-IN" dirty="0" smtClean="0"/>
              <a:t>.</a:t>
            </a:r>
          </a:p>
          <a:p>
            <a:pPr>
              <a:buNone/>
            </a:pPr>
            <a:r>
              <a:rPr lang="en-IN" dirty="0" smtClean="0"/>
              <a:t>   Most of the websites are managed their website contents via FTP uploads.</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27</a:t>
            </a:fld>
            <a:endParaRPr lang="en-US">
              <a:solidFill>
                <a:srgbClr val="000000"/>
              </a:solidFill>
            </a:endParaRPr>
          </a:p>
        </p:txBody>
      </p:sp>
    </p:spTree>
    <p:extLst>
      <p:ext uri="{BB962C8B-B14F-4D97-AF65-F5344CB8AC3E}">
        <p14:creationId xmlns:p14="http://schemas.microsoft.com/office/powerpoint/2010/main" xmlns="" val="41362244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4752528"/>
          </a:xfrm>
        </p:spPr>
        <p:txBody>
          <a:bodyPr/>
          <a:lstStyle/>
          <a:p>
            <a:pPr algn="l"/>
            <a:r>
              <a:rPr lang="en-IN" sz="3200" b="1" dirty="0" smtClean="0"/>
              <a:t>			</a:t>
            </a:r>
            <a:r>
              <a:rPr lang="en-IN" sz="4000" b="1" dirty="0" smtClean="0"/>
              <a:t>Gumblar</a:t>
            </a:r>
            <a:br>
              <a:rPr lang="en-IN" sz="4000" b="1" dirty="0" smtClean="0"/>
            </a:br>
            <a:r>
              <a:rPr lang="en-IN" sz="3200" dirty="0" smtClean="0"/>
              <a:t/>
            </a:r>
            <a:br>
              <a:rPr lang="en-IN" sz="3200" dirty="0" smtClean="0"/>
            </a:br>
            <a:r>
              <a:rPr lang="en-IN" sz="3200" dirty="0" smtClean="0"/>
              <a:t>Gumblar performs the following tasks:</a:t>
            </a:r>
            <a:br>
              <a:rPr lang="en-IN" sz="3200" dirty="0" smtClean="0"/>
            </a:br>
            <a:r>
              <a:rPr lang="en-IN" sz="3200" dirty="0" smtClean="0"/>
              <a:t>- Stealing FTP credentials</a:t>
            </a:r>
            <a:br>
              <a:rPr lang="en-IN" sz="3200" dirty="0" smtClean="0"/>
            </a:br>
            <a:r>
              <a:rPr lang="en-IN" sz="3200" dirty="0" smtClean="0"/>
              <a:t>- Send SPAM</a:t>
            </a:r>
            <a:br>
              <a:rPr lang="en-IN" sz="3200" dirty="0" smtClean="0"/>
            </a:br>
            <a:r>
              <a:rPr lang="en-IN" sz="3200" dirty="0" smtClean="0"/>
              <a:t>- Install fake anti-malware</a:t>
            </a:r>
            <a:br>
              <a:rPr lang="en-IN" sz="3200" dirty="0" smtClean="0"/>
            </a:br>
            <a:r>
              <a:rPr lang="en-IN" sz="3200" dirty="0" smtClean="0"/>
              <a:t>- Google search/query hijacking</a:t>
            </a:r>
            <a:br>
              <a:rPr lang="en-IN" sz="3200" dirty="0" smtClean="0"/>
            </a:br>
            <a:r>
              <a:rPr lang="en-IN" sz="3200" dirty="0" smtClean="0"/>
              <a:t>- Disabling security software like desktop</a:t>
            </a:r>
            <a:br>
              <a:rPr lang="en-IN" sz="3200" dirty="0" smtClean="0"/>
            </a:br>
            <a:r>
              <a:rPr lang="en-IN" sz="3200" dirty="0" smtClean="0"/>
              <a:t>  firewall and antivirus</a:t>
            </a:r>
            <a:endParaRPr lang="en-IN" sz="3200"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28</a:t>
            </a:fld>
            <a:endParaRPr lang="en-US">
              <a:solidFill>
                <a:srgbClr val="000000"/>
              </a:solidFill>
            </a:endParaRPr>
          </a:p>
        </p:txBody>
      </p:sp>
    </p:spTree>
    <p:extLst>
      <p:ext uri="{BB962C8B-B14F-4D97-AF65-F5344CB8AC3E}">
        <p14:creationId xmlns:p14="http://schemas.microsoft.com/office/powerpoint/2010/main" xmlns="" val="2646340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29</a:t>
            </a:fld>
            <a:endParaRPr lang="en-US">
              <a:solidFill>
                <a:srgbClr val="000000"/>
              </a:solidFill>
            </a:endParaRPr>
          </a:p>
        </p:txBody>
      </p:sp>
      <p:pic>
        <p:nvPicPr>
          <p:cNvPr id="64514" name="Picture 2" descr="http://www.ipa.go.jp/security/english/virus/press/201001/images/Chart1-1_large.PNG"/>
          <p:cNvPicPr>
            <a:picLocks noChangeAspect="1" noChangeArrowheads="1"/>
          </p:cNvPicPr>
          <p:nvPr/>
        </p:nvPicPr>
        <p:blipFill>
          <a:blip r:embed="rId2" cstate="print"/>
          <a:srcRect/>
          <a:stretch>
            <a:fillRect/>
          </a:stretch>
        </p:blipFill>
        <p:spPr bwMode="auto">
          <a:xfrm>
            <a:off x="539552" y="1124744"/>
            <a:ext cx="7920880" cy="5039464"/>
          </a:xfrm>
          <a:prstGeom prst="rect">
            <a:avLst/>
          </a:prstGeom>
          <a:noFill/>
        </p:spPr>
      </p:pic>
    </p:spTree>
    <p:extLst>
      <p:ext uri="{BB962C8B-B14F-4D97-AF65-F5344CB8AC3E}">
        <p14:creationId xmlns:p14="http://schemas.microsoft.com/office/powerpoint/2010/main" xmlns="" val="24831292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0"/>
            <a:ext cx="2286000" cy="685800"/>
          </a:xfrm>
        </p:spPr>
        <p:txBody>
          <a:bodyPr/>
          <a:lstStyle/>
          <a:p>
            <a:r>
              <a:rPr lang="en-US" sz="3600" smtClean="0">
                <a:solidFill>
                  <a:srgbClr val="0029AC"/>
                </a:solidFill>
                <a:latin typeface="Albertus Medium" pitchFamily="34" charset="0"/>
              </a:rPr>
              <a:t>Threats</a:t>
            </a:r>
          </a:p>
        </p:txBody>
      </p:sp>
      <p:sp>
        <p:nvSpPr>
          <p:cNvPr id="34819" name="Rectangle 4"/>
          <p:cNvSpPr>
            <a:spLocks noChangeArrowheads="1"/>
          </p:cNvSpPr>
          <p:nvPr/>
        </p:nvSpPr>
        <p:spPr bwMode="auto">
          <a:xfrm>
            <a:off x="304800" y="3429000"/>
            <a:ext cx="8534400" cy="2592388"/>
          </a:xfrm>
          <a:prstGeom prst="rect">
            <a:avLst/>
          </a:prstGeom>
          <a:noFill/>
          <a:ln w="9525">
            <a:noFill/>
            <a:miter lim="800000"/>
            <a:headEnd/>
            <a:tailEnd/>
          </a:ln>
        </p:spPr>
        <p:txBody>
          <a:bodyPr>
            <a:spAutoFit/>
          </a:bodyPr>
          <a:lstStyle/>
          <a:p>
            <a:endParaRPr lang="en-US">
              <a:latin typeface="Arial" charset="0"/>
            </a:endParaRPr>
          </a:p>
          <a:p>
            <a:r>
              <a:rPr lang="en-US" sz="2800">
                <a:latin typeface="Arial" charset="0"/>
              </a:rPr>
              <a:t>Any circumstances or event that has the potential to cause harm to a system or network .That means, that even the existence of an (unknown) vulnerability implies a threat by definition.</a:t>
            </a:r>
          </a:p>
          <a:p>
            <a:r>
              <a:rPr lang="en-US" sz="2800">
                <a:latin typeface="Arial" charset="0"/>
              </a:rPr>
              <a:t>							[CERT]</a:t>
            </a:r>
          </a:p>
        </p:txBody>
      </p:sp>
      <p:sp>
        <p:nvSpPr>
          <p:cNvPr id="34820" name="AutoShape 8"/>
          <p:cNvSpPr>
            <a:spLocks noChangeArrowheads="1"/>
          </p:cNvSpPr>
          <p:nvPr/>
        </p:nvSpPr>
        <p:spPr bwMode="auto">
          <a:xfrm>
            <a:off x="228600" y="1600200"/>
            <a:ext cx="8686800" cy="4572000"/>
          </a:xfrm>
          <a:prstGeom prst="roundRect">
            <a:avLst>
              <a:gd name="adj" fmla="val 16667"/>
            </a:avLst>
          </a:prstGeom>
          <a:solidFill>
            <a:srgbClr val="00CCFF"/>
          </a:solidFill>
          <a:ln w="9525">
            <a:solidFill>
              <a:schemeClr val="tx1"/>
            </a:solidFill>
            <a:round/>
            <a:headEnd/>
            <a:tailEnd/>
          </a:ln>
        </p:spPr>
        <p:txBody>
          <a:bodyPr wrap="none" anchor="ctr"/>
          <a:lstStyle/>
          <a:p>
            <a:r>
              <a:rPr lang="en-US"/>
              <a:t/>
            </a:r>
            <a:br>
              <a:rPr lang="en-US"/>
            </a:br>
            <a:r>
              <a:rPr lang="en-US"/>
              <a:t/>
            </a:r>
            <a:br>
              <a:rPr lang="en-US"/>
            </a:br>
            <a:r>
              <a:rPr lang="en-US"/>
              <a:t/>
            </a:r>
            <a:br>
              <a:rPr lang="en-US"/>
            </a:br>
            <a:r>
              <a:rPr lang="en-US"/>
              <a:t/>
            </a:r>
            <a:br>
              <a:rPr lang="en-US"/>
            </a:br>
            <a:r>
              <a:rPr lang="en-US"/>
              <a:t/>
            </a:r>
            <a:br>
              <a:rPr lang="en-US"/>
            </a:br>
            <a:r>
              <a:rPr lang="en-US"/>
              <a:t/>
            </a:r>
            <a:br>
              <a:rPr lang="en-US"/>
            </a:br>
            <a:r>
              <a:rPr lang="en-US"/>
              <a:t/>
            </a:r>
            <a:br>
              <a:rPr lang="en-US"/>
            </a:br>
            <a:r>
              <a:rPr lang="en-US">
                <a:solidFill>
                  <a:srgbClr val="16028C"/>
                </a:solidFill>
              </a:rPr>
              <a:t>Any circumstances or event that has the potential to cause harm</a:t>
            </a:r>
            <a:br>
              <a:rPr lang="en-US">
                <a:solidFill>
                  <a:srgbClr val="16028C"/>
                </a:solidFill>
              </a:rPr>
            </a:br>
            <a:r>
              <a:rPr lang="en-US">
                <a:solidFill>
                  <a:srgbClr val="16028C"/>
                </a:solidFill>
              </a:rPr>
              <a:t>to a system or network. That means, that even the existence of</a:t>
            </a:r>
            <a:br>
              <a:rPr lang="en-US">
                <a:solidFill>
                  <a:srgbClr val="16028C"/>
                </a:solidFill>
              </a:rPr>
            </a:br>
            <a:r>
              <a:rPr lang="en-US">
                <a:solidFill>
                  <a:srgbClr val="16028C"/>
                </a:solidFill>
              </a:rPr>
              <a:t>an (unknown) vulnerability implies a threat by definition.</a:t>
            </a:r>
          </a:p>
          <a:p>
            <a:r>
              <a:rPr lang="en-US">
                <a:solidFill>
                  <a:srgbClr val="16028C"/>
                </a:solidFill>
              </a:rPr>
              <a:t>							[CERT]</a:t>
            </a:r>
          </a:p>
          <a:p>
            <a:endParaRPr lang="en-US">
              <a:solidFill>
                <a:srgbClr val="16028C"/>
              </a:solidFill>
            </a:endParaRPr>
          </a:p>
        </p:txBody>
      </p:sp>
      <p:pic>
        <p:nvPicPr>
          <p:cNvPr id="34821" name="Picture 5" descr="threat"/>
          <p:cNvPicPr>
            <a:picLocks noGrp="1" noChangeAspect="1" noChangeArrowheads="1"/>
          </p:cNvPicPr>
          <p:nvPr>
            <p:ph idx="1"/>
          </p:nvPr>
        </p:nvPicPr>
        <p:blipFill>
          <a:blip r:embed="rId2" cstate="print"/>
          <a:srcRect/>
          <a:stretch>
            <a:fillRect/>
          </a:stretch>
        </p:blipFill>
        <p:spPr>
          <a:xfrm>
            <a:off x="3733800" y="574675"/>
            <a:ext cx="1447800" cy="1123950"/>
          </a:xfrm>
        </p:spPr>
      </p:pic>
      <p:sp>
        <p:nvSpPr>
          <p:cNvPr id="34822" name="AutoShape 7"/>
          <p:cNvSpPr>
            <a:spLocks noChangeArrowheads="1"/>
          </p:cNvSpPr>
          <p:nvPr/>
        </p:nvSpPr>
        <p:spPr bwMode="auto">
          <a:xfrm>
            <a:off x="381000" y="1752600"/>
            <a:ext cx="8382000" cy="1905000"/>
          </a:xfrm>
          <a:prstGeom prst="roundRect">
            <a:avLst>
              <a:gd name="adj" fmla="val 16667"/>
            </a:avLst>
          </a:prstGeom>
          <a:solidFill>
            <a:srgbClr val="000000"/>
          </a:solidFill>
          <a:ln w="9525">
            <a:solidFill>
              <a:schemeClr val="tx1"/>
            </a:solidFill>
            <a:round/>
            <a:headEnd/>
            <a:tailEnd/>
          </a:ln>
        </p:spPr>
        <p:txBody>
          <a:bodyPr wrap="none" anchor="ctr"/>
          <a:lstStyle/>
          <a:p>
            <a:r>
              <a:rPr lang="en-US">
                <a:solidFill>
                  <a:srgbClr val="66FF33"/>
                </a:solidFill>
              </a:rPr>
              <a:t>An event, the </a:t>
            </a:r>
            <a:r>
              <a:rPr lang="en-US" u="sng">
                <a:solidFill>
                  <a:srgbClr val="66FF33"/>
                </a:solidFill>
              </a:rPr>
              <a:t>occurrence of which could have an undesirable</a:t>
            </a:r>
            <a:br>
              <a:rPr lang="en-US" u="sng">
                <a:solidFill>
                  <a:srgbClr val="66FF33"/>
                </a:solidFill>
              </a:rPr>
            </a:br>
            <a:r>
              <a:rPr lang="en-US" u="sng">
                <a:solidFill>
                  <a:srgbClr val="66FF33"/>
                </a:solidFill>
              </a:rPr>
              <a:t>impact on the well-being of an </a:t>
            </a:r>
            <a:r>
              <a:rPr lang="en-US" b="1" u="sng">
                <a:solidFill>
                  <a:srgbClr val="66FF33"/>
                </a:solidFill>
              </a:rPr>
              <a:t>asset</a:t>
            </a:r>
            <a:r>
              <a:rPr lang="en-US">
                <a:solidFill>
                  <a:srgbClr val="66FF33"/>
                </a:solidFill>
              </a:rPr>
              <a:t>.</a:t>
            </a:r>
            <a:br>
              <a:rPr lang="en-US">
                <a:solidFill>
                  <a:srgbClr val="66FF33"/>
                </a:solidFill>
              </a:rPr>
            </a:br>
            <a:r>
              <a:rPr lang="en-US">
                <a:solidFill>
                  <a:srgbClr val="66FF33"/>
                </a:solidFill>
              </a:rPr>
              <a:t>                         	         (ISC)</a:t>
            </a:r>
            <a:r>
              <a:rPr lang="en-US" baseline="30000">
                <a:solidFill>
                  <a:srgbClr val="66FF33"/>
                </a:solidFill>
              </a:rPr>
              <a:t>2</a:t>
            </a:r>
            <a:r>
              <a:rPr lang="en-US">
                <a:solidFill>
                  <a:srgbClr val="66FF33"/>
                </a:solidFill>
              </a:rPr>
              <a:t/>
            </a:r>
            <a:br>
              <a:rPr lang="en-US">
                <a:solidFill>
                  <a:srgbClr val="66FF33"/>
                </a:solidFill>
              </a:rPr>
            </a:br>
            <a:r>
              <a:rPr lang="en-US">
                <a:solidFill>
                  <a:srgbClr val="66FF33"/>
                </a:solidFill>
              </a:rPr>
              <a:t>      </a:t>
            </a:r>
            <a:r>
              <a:rPr lang="en-US" sz="2000">
                <a:solidFill>
                  <a:srgbClr val="66FF33"/>
                </a:solidFill>
              </a:rPr>
              <a:t>International Information Systems Security Certification Consortium</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30</a:t>
            </a:fld>
            <a:endParaRPr lang="en-US">
              <a:solidFill>
                <a:srgbClr val="000000"/>
              </a:solidFill>
            </a:endParaRPr>
          </a:p>
        </p:txBody>
      </p:sp>
      <p:sp>
        <p:nvSpPr>
          <p:cNvPr id="6" name="TextBox 5"/>
          <p:cNvSpPr txBox="1"/>
          <p:nvPr/>
        </p:nvSpPr>
        <p:spPr>
          <a:xfrm>
            <a:off x="251520" y="1052736"/>
            <a:ext cx="8712968" cy="3970318"/>
          </a:xfrm>
          <a:prstGeom prst="rect">
            <a:avLst/>
          </a:prstGeom>
          <a:noFill/>
        </p:spPr>
        <p:txBody>
          <a:bodyPr wrap="square" rtlCol="0">
            <a:spAutoFit/>
          </a:bodyPr>
          <a:lstStyle/>
          <a:p>
            <a:r>
              <a:rPr lang="en-IN" sz="2800" b="1" dirty="0" smtClean="0">
                <a:solidFill>
                  <a:srgbClr val="000000"/>
                </a:solidFill>
              </a:rPr>
              <a:t>Attackers can:</a:t>
            </a:r>
          </a:p>
          <a:p>
            <a:endParaRPr lang="en-US" sz="2800" dirty="0" smtClean="0">
              <a:solidFill>
                <a:srgbClr val="000000"/>
              </a:solidFill>
            </a:endParaRPr>
          </a:p>
          <a:p>
            <a:pPr>
              <a:buFontTx/>
              <a:buChar char="-"/>
            </a:pPr>
            <a:r>
              <a:rPr lang="en-US" sz="2800" dirty="0" smtClean="0">
                <a:solidFill>
                  <a:srgbClr val="000000"/>
                </a:solidFill>
              </a:rPr>
              <a:t> Use URL shortening services like,</a:t>
            </a:r>
            <a:br>
              <a:rPr lang="en-US" sz="2800" dirty="0" smtClean="0">
                <a:solidFill>
                  <a:srgbClr val="000000"/>
                </a:solidFill>
              </a:rPr>
            </a:br>
            <a:r>
              <a:rPr lang="en-US" sz="2800" dirty="0" smtClean="0">
                <a:solidFill>
                  <a:srgbClr val="000000"/>
                </a:solidFill>
              </a:rPr>
              <a:t>  </a:t>
            </a:r>
            <a:r>
              <a:rPr lang="en-US" sz="2000" dirty="0" smtClean="0">
                <a:solidFill>
                  <a:srgbClr val="000000"/>
                </a:solidFill>
              </a:rPr>
              <a:t> </a:t>
            </a:r>
            <a:r>
              <a:rPr lang="en-IN" sz="2000" dirty="0" smtClean="0">
                <a:solidFill>
                  <a:srgbClr val="000000"/>
                </a:solidFill>
                <a:hlinkClick r:id="rId2"/>
              </a:rPr>
              <a:t>http://tinyurl.com/</a:t>
            </a:r>
            <a:r>
              <a:rPr lang="en-IN" sz="2000" dirty="0" smtClean="0">
                <a:solidFill>
                  <a:srgbClr val="000000"/>
                </a:solidFill>
              </a:rPr>
              <a:t/>
            </a:r>
            <a:br>
              <a:rPr lang="en-IN" sz="2000" dirty="0" smtClean="0">
                <a:solidFill>
                  <a:srgbClr val="000000"/>
                </a:solidFill>
              </a:rPr>
            </a:br>
            <a:r>
              <a:rPr lang="en-IN" sz="2000" dirty="0" smtClean="0">
                <a:solidFill>
                  <a:srgbClr val="000000"/>
                </a:solidFill>
              </a:rPr>
              <a:t>    </a:t>
            </a:r>
            <a:r>
              <a:rPr lang="en-IN" sz="2000" dirty="0" smtClean="0">
                <a:solidFill>
                  <a:srgbClr val="000000"/>
                </a:solidFill>
                <a:hlinkClick r:id="rId3"/>
              </a:rPr>
              <a:t>http://bit.ly/</a:t>
            </a:r>
            <a:r>
              <a:rPr lang="en-US" sz="2800" dirty="0" smtClean="0">
                <a:solidFill>
                  <a:srgbClr val="000000"/>
                </a:solidFill>
              </a:rPr>
              <a:t> </a:t>
            </a:r>
          </a:p>
          <a:p>
            <a:r>
              <a:rPr lang="en-US" sz="2800" dirty="0" smtClean="0">
                <a:solidFill>
                  <a:srgbClr val="000000"/>
                </a:solidFill>
              </a:rPr>
              <a:t>   For hiding the actual URL</a:t>
            </a:r>
          </a:p>
          <a:p>
            <a:pPr>
              <a:buFontTx/>
              <a:buChar char="-"/>
            </a:pPr>
            <a:r>
              <a:rPr lang="en-US" sz="2800" dirty="0" smtClean="0">
                <a:solidFill>
                  <a:srgbClr val="000000"/>
                </a:solidFill>
              </a:rPr>
              <a:t> Upload malicious code embedded</a:t>
            </a:r>
            <a:br>
              <a:rPr lang="en-US" sz="2800" dirty="0" smtClean="0">
                <a:solidFill>
                  <a:srgbClr val="000000"/>
                </a:solidFill>
              </a:rPr>
            </a:br>
            <a:r>
              <a:rPr lang="en-US" sz="2800" dirty="0" smtClean="0">
                <a:solidFill>
                  <a:srgbClr val="000000"/>
                </a:solidFill>
              </a:rPr>
              <a:t>   </a:t>
            </a:r>
            <a:r>
              <a:rPr lang="en-US" sz="2000" dirty="0" smtClean="0">
                <a:solidFill>
                  <a:srgbClr val="000000"/>
                </a:solidFill>
              </a:rPr>
              <a:t>(PDF, DOC, XLS, SWF, PPT)</a:t>
            </a:r>
            <a:endParaRPr lang="en-US" sz="2800" dirty="0" smtClean="0">
              <a:solidFill>
                <a:srgbClr val="000000"/>
              </a:solidFill>
            </a:endParaRPr>
          </a:p>
          <a:p>
            <a:pPr>
              <a:buFontTx/>
              <a:buChar char="-"/>
            </a:pPr>
            <a:r>
              <a:rPr lang="en-US" sz="2800" dirty="0" smtClean="0">
                <a:solidFill>
                  <a:srgbClr val="000000"/>
                </a:solidFill>
              </a:rPr>
              <a:t> iFrame, JavaScript code in comment fields</a:t>
            </a:r>
          </a:p>
        </p:txBody>
      </p:sp>
    </p:spTree>
    <p:extLst>
      <p:ext uri="{BB962C8B-B14F-4D97-AF65-F5344CB8AC3E}">
        <p14:creationId xmlns:p14="http://schemas.microsoft.com/office/powerpoint/2010/main" xmlns="" val="41651543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348880"/>
            <a:ext cx="8229600" cy="838200"/>
          </a:xfrm>
        </p:spPr>
        <p:txBody>
          <a:bodyPr/>
          <a:lstStyle/>
          <a:p>
            <a:r>
              <a:rPr lang="en-US" dirty="0" smtClean="0"/>
              <a:t>Other study shows exploitation of client side vulnerabilities</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31</a:t>
            </a:fld>
            <a:endParaRPr lang="en-US">
              <a:solidFill>
                <a:srgbClr val="000000"/>
              </a:solidFill>
            </a:endParaRPr>
          </a:p>
        </p:txBody>
      </p:sp>
    </p:spTree>
    <p:extLst>
      <p:ext uri="{BB962C8B-B14F-4D97-AF65-F5344CB8AC3E}">
        <p14:creationId xmlns:p14="http://schemas.microsoft.com/office/powerpoint/2010/main" xmlns="" val="6544431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92696"/>
          </a:xfrm>
        </p:spPr>
        <p:txBody>
          <a:bodyPr/>
          <a:lstStyle/>
          <a:p>
            <a:pPr algn="l"/>
            <a:r>
              <a:rPr lang="en-US" sz="3600" dirty="0" smtClean="0"/>
              <a:t>Attack on client side software </a:t>
            </a:r>
            <a:endParaRPr lang="en-IN" sz="3600" dirty="0"/>
          </a:p>
        </p:txBody>
      </p:sp>
      <p:sp>
        <p:nvSpPr>
          <p:cNvPr id="3" name="Content Placeholder 2"/>
          <p:cNvSpPr>
            <a:spLocks noGrp="1"/>
          </p:cNvSpPr>
          <p:nvPr>
            <p:ph idx="1"/>
          </p:nvPr>
        </p:nvSpPr>
        <p:spPr/>
        <p:txBody>
          <a:bodyPr/>
          <a:lstStyle/>
          <a:p>
            <a:r>
              <a:rPr lang="en-US" dirty="0" smtClean="0"/>
              <a:t>PDF Reader/ Flash </a:t>
            </a:r>
          </a:p>
          <a:p>
            <a:r>
              <a:rPr lang="en-US" dirty="0" smtClean="0"/>
              <a:t>Microsoft  office applications</a:t>
            </a:r>
          </a:p>
          <a:p>
            <a:r>
              <a:rPr lang="en-IN" sz="2800" dirty="0" smtClean="0"/>
              <a:t>Takes place normally via interesting and relevant email I local language with Microsoft Office/ PDF attachments. Can be hosted on websites are lure the victim to get it opened.</a:t>
            </a:r>
          </a:p>
          <a:p>
            <a:r>
              <a:rPr lang="en-IN" sz="2800" dirty="0" smtClean="0"/>
              <a:t>Designed to target a specific individual or organisation</a:t>
            </a:r>
          </a:p>
          <a:p>
            <a:r>
              <a:rPr lang="en-IN" sz="2800" dirty="0" smtClean="0"/>
              <a:t>Aim is to extract sensitive/valuable information</a:t>
            </a:r>
          </a:p>
          <a:p>
            <a:pPr>
              <a:buNone/>
            </a:pPr>
            <a:endParaRPr lang="en-IN" dirty="0"/>
          </a:p>
        </p:txBody>
      </p:sp>
      <p:sp>
        <p:nvSpPr>
          <p:cNvPr id="4" name="Slide Number Placeholder 5"/>
          <p:cNvSpPr>
            <a:spLocks noGrp="1"/>
          </p:cNvSpPr>
          <p:nvPr>
            <p:ph type="sldNum" sz="quarter" idx="12"/>
          </p:nvPr>
        </p:nvSpPr>
        <p:spPr>
          <a:noFill/>
        </p:spPr>
        <p:txBody>
          <a:bodyPr/>
          <a:lstStyle/>
          <a:p>
            <a:fld id="{402BC51E-44FE-4EB4-9878-3A572484365A}" type="slidenum">
              <a:rPr lang="en-US" smtClean="0">
                <a:solidFill>
                  <a:srgbClr val="000000"/>
                </a:solidFill>
              </a:rPr>
              <a:pPr/>
              <a:t>32</a:t>
            </a:fld>
            <a:endParaRPr lang="en-US" smtClean="0">
              <a:solidFill>
                <a:srgbClr val="000000"/>
              </a:solidFill>
            </a:endParaRPr>
          </a:p>
        </p:txBody>
      </p:sp>
      <p:pic>
        <p:nvPicPr>
          <p:cNvPr id="5" name="Picture 7"/>
          <p:cNvPicPr>
            <a:picLocks noChangeAspect="1" noChangeArrowheads="1"/>
          </p:cNvPicPr>
          <p:nvPr/>
        </p:nvPicPr>
        <p:blipFill>
          <a:blip r:embed="rId2" cstate="print"/>
          <a:srcRect/>
          <a:stretch>
            <a:fillRect/>
          </a:stretch>
        </p:blipFill>
        <p:spPr bwMode="auto">
          <a:xfrm>
            <a:off x="4932040" y="1412776"/>
            <a:ext cx="831873" cy="792088"/>
          </a:xfrm>
          <a:prstGeom prst="rect">
            <a:avLst/>
          </a:prstGeom>
          <a:noFill/>
          <a:ln w="9525">
            <a:noFill/>
            <a:miter lim="800000"/>
            <a:headEnd/>
            <a:tailEnd/>
          </a:ln>
        </p:spPr>
      </p:pic>
      <p:pic>
        <p:nvPicPr>
          <p:cNvPr id="6" name="Picture 2" descr="http://t1.gstatic.com/images?q=tbn:ANd9GcT0it_YFZMUEb2qvGej8cpqsThkRFLv8_Z4zvHwogJlQsiv56spgw"/>
          <p:cNvPicPr>
            <a:picLocks noChangeAspect="1" noChangeArrowheads="1"/>
          </p:cNvPicPr>
          <p:nvPr/>
        </p:nvPicPr>
        <p:blipFill>
          <a:blip r:embed="rId3" cstate="print"/>
          <a:srcRect/>
          <a:stretch>
            <a:fillRect/>
          </a:stretch>
        </p:blipFill>
        <p:spPr bwMode="auto">
          <a:xfrm>
            <a:off x="5796136" y="1340768"/>
            <a:ext cx="973878" cy="648072"/>
          </a:xfrm>
          <a:prstGeom prst="rect">
            <a:avLst/>
          </a:prstGeom>
          <a:noFill/>
        </p:spPr>
      </p:pic>
      <p:pic>
        <p:nvPicPr>
          <p:cNvPr id="7" name="Picture 2" descr="Adobe Flash patch"/>
          <p:cNvPicPr>
            <a:picLocks noChangeAspect="1" noChangeArrowheads="1"/>
          </p:cNvPicPr>
          <p:nvPr/>
        </p:nvPicPr>
        <p:blipFill>
          <a:blip r:embed="rId4" cstate="print"/>
          <a:srcRect/>
          <a:stretch>
            <a:fillRect/>
          </a:stretch>
        </p:blipFill>
        <p:spPr bwMode="auto">
          <a:xfrm>
            <a:off x="6876256" y="1268760"/>
            <a:ext cx="971178" cy="971179"/>
          </a:xfrm>
          <a:prstGeom prst="rect">
            <a:avLst/>
          </a:prstGeom>
          <a:noFill/>
        </p:spPr>
      </p:pic>
    </p:spTree>
    <p:extLst>
      <p:ext uri="{BB962C8B-B14F-4D97-AF65-F5344CB8AC3E}">
        <p14:creationId xmlns:p14="http://schemas.microsoft.com/office/powerpoint/2010/main" xmlns="" val="18444608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692696"/>
          </a:xfrm>
        </p:spPr>
        <p:txBody>
          <a:bodyPr/>
          <a:lstStyle/>
          <a:p>
            <a:pPr algn="l"/>
            <a:r>
              <a:rPr lang="en-US" dirty="0" smtClean="0"/>
              <a:t>Recently seen</a:t>
            </a:r>
            <a:endParaRPr lang="en-IN"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395536" y="1412776"/>
            <a:ext cx="6264695" cy="2830623"/>
          </a:xfrm>
          <a:prstGeom prst="rect">
            <a:avLst/>
          </a:prstGeom>
          <a:noFill/>
          <a:ln w="9525">
            <a:noFill/>
            <a:miter lim="800000"/>
            <a:headEnd/>
            <a:tailEnd/>
          </a:ln>
        </p:spPr>
      </p:pic>
      <p:sp>
        <p:nvSpPr>
          <p:cNvPr id="5" name="Slide Number Placeholder 5"/>
          <p:cNvSpPr>
            <a:spLocks noGrp="1"/>
          </p:cNvSpPr>
          <p:nvPr>
            <p:ph type="sldNum" sz="quarter" idx="12"/>
          </p:nvPr>
        </p:nvSpPr>
        <p:spPr>
          <a:noFill/>
        </p:spPr>
        <p:txBody>
          <a:bodyPr/>
          <a:lstStyle/>
          <a:p>
            <a:fld id="{402BC51E-44FE-4EB4-9878-3A572484365A}" type="slidenum">
              <a:rPr lang="en-US" smtClean="0">
                <a:solidFill>
                  <a:srgbClr val="000000"/>
                </a:solidFill>
              </a:rPr>
              <a:pPr/>
              <a:t>33</a:t>
            </a:fld>
            <a:endParaRPr lang="en-US" smtClean="0">
              <a:solidFill>
                <a:srgbClr val="000000"/>
              </a:solidFill>
            </a:endParaRPr>
          </a:p>
        </p:txBody>
      </p:sp>
      <p:pic>
        <p:nvPicPr>
          <p:cNvPr id="1028" name="Picture 4"/>
          <p:cNvPicPr>
            <a:picLocks noChangeAspect="1" noChangeArrowheads="1"/>
          </p:cNvPicPr>
          <p:nvPr/>
        </p:nvPicPr>
        <p:blipFill>
          <a:blip r:embed="rId3" cstate="print"/>
          <a:srcRect/>
          <a:stretch>
            <a:fillRect/>
          </a:stretch>
        </p:blipFill>
        <p:spPr bwMode="auto">
          <a:xfrm>
            <a:off x="395536" y="4436257"/>
            <a:ext cx="5256584" cy="1790414"/>
          </a:xfrm>
          <a:prstGeom prst="rect">
            <a:avLst/>
          </a:prstGeom>
          <a:noFill/>
          <a:ln w="9525">
            <a:noFill/>
            <a:miter lim="800000"/>
            <a:headEnd/>
            <a:tailEnd/>
          </a:ln>
        </p:spPr>
      </p:pic>
    </p:spTree>
    <p:extLst>
      <p:ext uri="{BB962C8B-B14F-4D97-AF65-F5344CB8AC3E}">
        <p14:creationId xmlns:p14="http://schemas.microsoft.com/office/powerpoint/2010/main" xmlns="" val="37362696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idx="4294967295"/>
          </p:nvPr>
        </p:nvSpPr>
        <p:spPr>
          <a:xfrm>
            <a:off x="0" y="0"/>
            <a:ext cx="8229600" cy="685800"/>
          </a:xfrm>
        </p:spPr>
        <p:txBody>
          <a:bodyPr/>
          <a:lstStyle/>
          <a:p>
            <a:pPr algn="l" eaLnBrk="1" hangingPunct="1"/>
            <a:r>
              <a:rPr lang="en-US" sz="2600" smtClean="0"/>
              <a:t>Attack tool kits – Vulnerabilities exploited</a:t>
            </a:r>
            <a:endParaRPr lang="en-IN" sz="2600" smtClean="0"/>
          </a:p>
        </p:txBody>
      </p:sp>
      <p:pic>
        <p:nvPicPr>
          <p:cNvPr id="22531" name="Picture 3" descr="http://www.securelist.com/en/images/vlill/marko_exploitkits_pic04s.png">
            <a:hlinkClick r:id="rId3"/>
          </p:cNvPr>
          <p:cNvPicPr>
            <a:picLocks noChangeAspect="1" noChangeArrowheads="1"/>
          </p:cNvPicPr>
          <p:nvPr/>
        </p:nvPicPr>
        <p:blipFill>
          <a:blip r:embed="rId4" cstate="print"/>
          <a:srcRect/>
          <a:stretch>
            <a:fillRect/>
          </a:stretch>
        </p:blipFill>
        <p:spPr bwMode="auto">
          <a:xfrm>
            <a:off x="838200" y="1219200"/>
            <a:ext cx="6019800" cy="3200400"/>
          </a:xfrm>
          <a:prstGeom prst="rect">
            <a:avLst/>
          </a:prstGeom>
          <a:noFill/>
          <a:ln w="9525">
            <a:noFill/>
            <a:miter lim="800000"/>
            <a:headEnd/>
            <a:tailEnd/>
          </a:ln>
        </p:spPr>
      </p:pic>
      <p:sp>
        <p:nvSpPr>
          <p:cNvPr id="22532" name="TextBox 4"/>
          <p:cNvSpPr txBox="1">
            <a:spLocks noChangeArrowheads="1"/>
          </p:cNvSpPr>
          <p:nvPr/>
        </p:nvSpPr>
        <p:spPr bwMode="auto">
          <a:xfrm>
            <a:off x="2895600" y="5638800"/>
            <a:ext cx="5943600" cy="369888"/>
          </a:xfrm>
          <a:prstGeom prst="rect">
            <a:avLst/>
          </a:prstGeom>
          <a:noFill/>
          <a:ln w="9525">
            <a:noFill/>
            <a:miter lim="800000"/>
            <a:headEnd/>
            <a:tailEnd/>
          </a:ln>
        </p:spPr>
        <p:txBody>
          <a:bodyPr>
            <a:spAutoFit/>
          </a:bodyPr>
          <a:lstStyle/>
          <a:p>
            <a:pPr algn="r"/>
            <a:r>
              <a:rPr lang="en-US" i="1">
                <a:solidFill>
                  <a:srgbClr val="000000"/>
                </a:solidFill>
              </a:rPr>
              <a:t>Source: Exploitkits overview - Kaspersky Labs</a:t>
            </a:r>
            <a:endParaRPr lang="en-IN" i="1">
              <a:solidFill>
                <a:srgbClr val="000000"/>
              </a:solidFill>
            </a:endParaRPr>
          </a:p>
        </p:txBody>
      </p:sp>
    </p:spTree>
    <p:extLst>
      <p:ext uri="{BB962C8B-B14F-4D97-AF65-F5344CB8AC3E}">
        <p14:creationId xmlns:p14="http://schemas.microsoft.com/office/powerpoint/2010/main" xmlns="" val="26551824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0" y="0"/>
            <a:ext cx="6588125" cy="692150"/>
          </a:xfrm>
        </p:spPr>
        <p:txBody>
          <a:bodyPr/>
          <a:lstStyle/>
          <a:p>
            <a:pPr algn="l"/>
            <a:r>
              <a:rPr lang="en-US" sz="3600" smtClean="0">
                <a:solidFill>
                  <a:srgbClr val="0029AC"/>
                </a:solidFill>
                <a:latin typeface="Albertus Medium" pitchFamily="34" charset="0"/>
              </a:rPr>
              <a:t>Social engineering</a:t>
            </a:r>
            <a:endParaRPr lang="en-IN" sz="3600" smtClean="0">
              <a:solidFill>
                <a:srgbClr val="0029AC"/>
              </a:solidFill>
              <a:latin typeface="Albertus Medium" pitchFamily="34" charset="0"/>
            </a:endParaRPr>
          </a:p>
        </p:txBody>
      </p:sp>
      <p:sp>
        <p:nvSpPr>
          <p:cNvPr id="49155" name="Content Placeholder 2"/>
          <p:cNvSpPr>
            <a:spLocks noGrp="1"/>
          </p:cNvSpPr>
          <p:nvPr>
            <p:ph idx="1"/>
          </p:nvPr>
        </p:nvSpPr>
        <p:spPr>
          <a:xfrm>
            <a:off x="179388" y="836613"/>
            <a:ext cx="8229600" cy="4525962"/>
          </a:xfrm>
        </p:spPr>
        <p:txBody>
          <a:bodyPr/>
          <a:lstStyle/>
          <a:p>
            <a:r>
              <a:rPr lang="en-US" smtClean="0"/>
              <a:t>How an unwitting user become more social?</a:t>
            </a:r>
          </a:p>
          <a:p>
            <a:pPr lvl="1">
              <a:buFontTx/>
              <a:buNone/>
            </a:pPr>
            <a:r>
              <a:rPr lang="en-IN" sz="2000" b="1" smtClean="0"/>
              <a:t>    </a:t>
            </a:r>
            <a:r>
              <a:rPr lang="en-IN" sz="2000" b="1" i="1" smtClean="0"/>
              <a:t>“Social engineering</a:t>
            </a:r>
            <a:r>
              <a:rPr lang="en-IN" sz="2000" i="1" smtClean="0"/>
              <a:t> is the act of manipulating people into performing actions or divulging confidential information.”</a:t>
            </a:r>
          </a:p>
          <a:p>
            <a:pPr lvl="1"/>
            <a:endParaRPr lang="en-US" smtClean="0"/>
          </a:p>
          <a:p>
            <a:pPr lvl="1"/>
            <a:endParaRPr lang="en-US" smtClean="0"/>
          </a:p>
          <a:p>
            <a:r>
              <a:rPr lang="en-US" smtClean="0"/>
              <a:t>Intentions:</a:t>
            </a:r>
          </a:p>
          <a:p>
            <a:pPr lvl="1"/>
            <a:r>
              <a:rPr lang="en-US" smtClean="0"/>
              <a:t>Phishing/ Financial Frauds</a:t>
            </a:r>
          </a:p>
          <a:p>
            <a:pPr lvl="1"/>
            <a:r>
              <a:rPr lang="en-US" smtClean="0"/>
              <a:t>Malware Propagation</a:t>
            </a:r>
          </a:p>
          <a:p>
            <a:pPr lvl="1"/>
            <a:r>
              <a:rPr lang="en-US" smtClean="0"/>
              <a:t>Nigerian (419) scams</a:t>
            </a:r>
          </a:p>
          <a:p>
            <a:endParaRPr lang="en-IN" smtClean="0"/>
          </a:p>
        </p:txBody>
      </p:sp>
      <p:sp>
        <p:nvSpPr>
          <p:cNvPr id="5" name="Slide Number Placeholder 5"/>
          <p:cNvSpPr>
            <a:spLocks noGrp="1"/>
          </p:cNvSpPr>
          <p:nvPr>
            <p:ph type="sldNum" sz="quarter" idx="4294967295"/>
          </p:nvPr>
        </p:nvSpPr>
        <p:spPr>
          <a:xfrm>
            <a:off x="6553200" y="6245225"/>
            <a:ext cx="2133600" cy="476250"/>
          </a:xfrm>
          <a:prstGeom prst="rect">
            <a:avLst/>
          </a:prstGeom>
        </p:spPr>
        <p:txBody>
          <a:bodyPr/>
          <a:lstStyle/>
          <a:p>
            <a:pPr>
              <a:defRPr/>
            </a:pPr>
            <a:fld id="{2CAF1B22-B5E8-47D4-B564-58B1DC0DB197}" type="slidenum">
              <a:rPr lang="en-US" smtClean="0">
                <a:solidFill>
                  <a:srgbClr val="000000"/>
                </a:solidFill>
              </a:rPr>
              <a:pPr>
                <a:defRPr/>
              </a:pPr>
              <a:t>35</a:t>
            </a:fld>
            <a:endParaRPr lang="en-US" smtClean="0">
              <a:solidFill>
                <a:srgbClr val="000000"/>
              </a:solidFill>
            </a:endParaRPr>
          </a:p>
        </p:txBody>
      </p:sp>
      <p:sp>
        <p:nvSpPr>
          <p:cNvPr id="4" name="TextBox 3"/>
          <p:cNvSpPr txBox="1"/>
          <p:nvPr/>
        </p:nvSpPr>
        <p:spPr>
          <a:xfrm>
            <a:off x="107504" y="5733256"/>
            <a:ext cx="8352928" cy="677108"/>
          </a:xfrm>
          <a:prstGeom prst="rect">
            <a:avLst/>
          </a:prstGeom>
          <a:noFill/>
        </p:spPr>
        <p:txBody>
          <a:bodyPr>
            <a:spAutoFit/>
          </a:bodyPr>
          <a:lstStyle/>
          <a:p>
            <a:pPr lvl="2">
              <a:defRPr/>
            </a:pPr>
            <a:r>
              <a:rPr lang="en-US" sz="2000" dirty="0">
                <a:ln w="18000">
                  <a:solidFill>
                    <a:srgbClr val="333399">
                      <a:satMod val="140000"/>
                    </a:srgbClr>
                  </a:solidFill>
                  <a:prstDash val="solid"/>
                  <a:miter lim="800000"/>
                </a:ln>
                <a:solidFill>
                  <a:srgbClr val="000000"/>
                </a:solidFill>
              </a:rPr>
              <a:t>humans are the only animals to trip twice over the same stone.</a:t>
            </a:r>
          </a:p>
          <a:p>
            <a:pPr>
              <a:defRPr/>
            </a:pPr>
            <a:endParaRPr lang="en-IN"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pic>
        <p:nvPicPr>
          <p:cNvPr id="49158" name="Picture 2" descr="http://adminsdiary.com/wp-content/uploads/2010/09/chalkboard.jpg"/>
          <p:cNvPicPr>
            <a:picLocks noChangeAspect="1" noChangeArrowheads="1"/>
          </p:cNvPicPr>
          <p:nvPr/>
        </p:nvPicPr>
        <p:blipFill>
          <a:blip r:embed="rId2" cstate="print"/>
          <a:srcRect/>
          <a:stretch>
            <a:fillRect/>
          </a:stretch>
        </p:blipFill>
        <p:spPr bwMode="auto">
          <a:xfrm>
            <a:off x="5219700" y="2565400"/>
            <a:ext cx="3756025" cy="2447925"/>
          </a:xfrm>
          <a:prstGeom prst="rect">
            <a:avLst/>
          </a:prstGeom>
          <a:noFill/>
          <a:ln w="9525">
            <a:noFill/>
            <a:miter lim="800000"/>
            <a:headEnd/>
            <a:tailEnd/>
          </a:ln>
        </p:spPr>
      </p:pic>
    </p:spTree>
    <p:extLst>
      <p:ext uri="{BB962C8B-B14F-4D97-AF65-F5344CB8AC3E}">
        <p14:creationId xmlns:p14="http://schemas.microsoft.com/office/powerpoint/2010/main" xmlns="" val="28416126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0" y="0"/>
            <a:ext cx="8229600" cy="692150"/>
          </a:xfrm>
        </p:spPr>
        <p:txBody>
          <a:bodyPr/>
          <a:lstStyle/>
          <a:p>
            <a:pPr marL="342900" indent="-342900" algn="l"/>
            <a:r>
              <a:rPr lang="en-US" sz="3600" smtClean="0">
                <a:solidFill>
                  <a:srgbClr val="0029AC"/>
                </a:solidFill>
                <a:latin typeface="Albertus Medium" pitchFamily="34" charset="0"/>
              </a:rPr>
              <a:t>Social engineering Scams</a:t>
            </a:r>
            <a:endParaRPr lang="en-IN" sz="3600" smtClean="0">
              <a:solidFill>
                <a:srgbClr val="0029AC"/>
              </a:solidFill>
              <a:latin typeface="Albertus Medium" pitchFamily="34" charset="0"/>
            </a:endParaRPr>
          </a:p>
        </p:txBody>
      </p:sp>
      <p:sp>
        <p:nvSpPr>
          <p:cNvPr id="20483" name="Content Placeholder 2"/>
          <p:cNvSpPr>
            <a:spLocks noGrp="1"/>
          </p:cNvSpPr>
          <p:nvPr>
            <p:ph idx="1"/>
          </p:nvPr>
        </p:nvSpPr>
        <p:spPr>
          <a:xfrm>
            <a:off x="323850" y="1143000"/>
            <a:ext cx="8458200" cy="5715000"/>
          </a:xfrm>
        </p:spPr>
        <p:txBody>
          <a:bodyPr/>
          <a:lstStyle/>
          <a:p>
            <a:pPr lvl="1">
              <a:defRPr/>
            </a:pPr>
            <a:r>
              <a:rPr lang="en-IN" sz="2400" dirty="0" smtClean="0">
                <a:ea typeface="+mn-ea"/>
              </a:rPr>
              <a:t>Advance fee fraud/</a:t>
            </a:r>
            <a:r>
              <a:rPr lang="en-US" sz="2400" dirty="0" smtClean="0">
                <a:ea typeface="+mn-ea"/>
              </a:rPr>
              <a:t> Nigerian(</a:t>
            </a:r>
            <a:r>
              <a:rPr lang="en-IN" sz="2400" dirty="0" smtClean="0">
                <a:ea typeface="+mn-ea"/>
              </a:rPr>
              <a:t>419)</a:t>
            </a:r>
            <a:r>
              <a:rPr lang="en-US" sz="2400" dirty="0" smtClean="0">
                <a:ea typeface="+mn-ea"/>
              </a:rPr>
              <a:t> Scams</a:t>
            </a:r>
          </a:p>
          <a:p>
            <a:pPr lvl="2">
              <a:defRPr/>
            </a:pPr>
            <a:r>
              <a:rPr lang="en-IN" sz="1800" dirty="0" smtClean="0"/>
              <a:t>Term "419" refers to the article of the Nigerian Criminal Code "Obtaining Property by false pretences; Cheating“, dealing with fraud</a:t>
            </a:r>
            <a:endParaRPr lang="en-US" sz="1800" dirty="0" smtClean="0">
              <a:ea typeface="+mn-ea"/>
            </a:endParaRPr>
          </a:p>
          <a:p>
            <a:pPr lvl="2">
              <a:defRPr/>
            </a:pPr>
            <a:r>
              <a:rPr lang="en-US" sz="1800" dirty="0" smtClean="0"/>
              <a:t>Variants</a:t>
            </a:r>
          </a:p>
          <a:p>
            <a:pPr lvl="3">
              <a:defRPr/>
            </a:pPr>
            <a:r>
              <a:rPr lang="en-IN" sz="1600" dirty="0" smtClean="0">
                <a:ea typeface="+mn-ea"/>
              </a:rPr>
              <a:t>Purchasing goods and services</a:t>
            </a:r>
          </a:p>
          <a:p>
            <a:pPr lvl="3">
              <a:defRPr/>
            </a:pPr>
            <a:r>
              <a:rPr lang="en-IN" sz="1600" dirty="0" smtClean="0">
                <a:ea typeface="+mn-ea"/>
              </a:rPr>
              <a:t>Check cashing</a:t>
            </a:r>
          </a:p>
          <a:p>
            <a:pPr lvl="3">
              <a:defRPr/>
            </a:pPr>
            <a:r>
              <a:rPr lang="en-IN" sz="1600" dirty="0" smtClean="0">
                <a:ea typeface="+mn-ea"/>
              </a:rPr>
              <a:t>Lottery scam</a:t>
            </a:r>
          </a:p>
          <a:p>
            <a:pPr lvl="3">
              <a:defRPr/>
            </a:pPr>
            <a:r>
              <a:rPr lang="en-IN" sz="1600" dirty="0" smtClean="0">
                <a:ea typeface="+mn-ea"/>
              </a:rPr>
              <a:t>Fake job offer</a:t>
            </a:r>
          </a:p>
          <a:p>
            <a:pPr lvl="3">
              <a:defRPr/>
            </a:pPr>
            <a:r>
              <a:rPr lang="en-IN" sz="1600" dirty="0" smtClean="0">
                <a:ea typeface="+mn-ea"/>
              </a:rPr>
              <a:t>Beneficiary of a will</a:t>
            </a:r>
          </a:p>
          <a:p>
            <a:pPr lvl="3">
              <a:defRPr/>
            </a:pPr>
            <a:r>
              <a:rPr lang="en-IN" sz="1600" dirty="0" smtClean="0">
                <a:ea typeface="+mn-ea"/>
              </a:rPr>
              <a:t>Charity scams</a:t>
            </a:r>
          </a:p>
          <a:p>
            <a:pPr lvl="3">
              <a:defRPr/>
            </a:pPr>
            <a:r>
              <a:rPr lang="en-US" sz="1600" dirty="0" smtClean="0">
                <a:ea typeface="+mn-ea"/>
              </a:rPr>
              <a:t>Friend/Lost wallet scam</a:t>
            </a:r>
          </a:p>
          <a:p>
            <a:pPr lvl="3">
              <a:defRPr/>
            </a:pPr>
            <a:r>
              <a:rPr lang="en-IN" sz="1600" dirty="0" smtClean="0"/>
              <a:t>Fraud recovery scams</a:t>
            </a:r>
          </a:p>
          <a:p>
            <a:pPr lvl="3">
              <a:defRPr/>
            </a:pPr>
            <a:r>
              <a:rPr lang="en-US" sz="1600" dirty="0" smtClean="0">
                <a:ea typeface="+mn-ea"/>
              </a:rPr>
              <a:t>and many </a:t>
            </a:r>
            <a:r>
              <a:rPr lang="en-US" sz="1600" dirty="0" err="1" smtClean="0">
                <a:ea typeface="+mn-ea"/>
              </a:rPr>
              <a:t>many</a:t>
            </a:r>
            <a:r>
              <a:rPr lang="en-US" sz="1600" dirty="0" smtClean="0">
                <a:ea typeface="+mn-ea"/>
              </a:rPr>
              <a:t> more….</a:t>
            </a:r>
            <a:endParaRPr lang="en-IN" sz="1600" dirty="0" smtClean="0">
              <a:ea typeface="+mn-ea"/>
            </a:endParaRPr>
          </a:p>
          <a:p>
            <a:pPr>
              <a:buFontTx/>
              <a:buNone/>
              <a:defRPr/>
            </a:pPr>
            <a:endParaRPr lang="en-IN" sz="2400" dirty="0" smtClean="0"/>
          </a:p>
        </p:txBody>
      </p:sp>
      <p:sp>
        <p:nvSpPr>
          <p:cNvPr id="5" name="Slide Number Placeholder 5"/>
          <p:cNvSpPr>
            <a:spLocks noGrp="1"/>
          </p:cNvSpPr>
          <p:nvPr>
            <p:ph type="sldNum" sz="quarter" idx="4294967295"/>
          </p:nvPr>
        </p:nvSpPr>
        <p:spPr>
          <a:xfrm>
            <a:off x="6553200" y="6245225"/>
            <a:ext cx="2133600" cy="476250"/>
          </a:xfrm>
          <a:prstGeom prst="rect">
            <a:avLst/>
          </a:prstGeom>
        </p:spPr>
        <p:txBody>
          <a:bodyPr/>
          <a:lstStyle/>
          <a:p>
            <a:pPr>
              <a:defRPr/>
            </a:pPr>
            <a:fld id="{85EBA45C-AC2D-44C6-BBDA-B286A31E5B76}" type="slidenum">
              <a:rPr lang="en-US" smtClean="0">
                <a:solidFill>
                  <a:srgbClr val="000000"/>
                </a:solidFill>
              </a:rPr>
              <a:pPr>
                <a:defRPr/>
              </a:pPr>
              <a:t>36</a:t>
            </a:fld>
            <a:endParaRPr lang="en-US" smtClean="0">
              <a:solidFill>
                <a:srgbClr val="000000"/>
              </a:solidFill>
            </a:endParaRPr>
          </a:p>
        </p:txBody>
      </p:sp>
      <p:sp>
        <p:nvSpPr>
          <p:cNvPr id="50181" name="Slide Number Placeholder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5637AE1E-6C3B-4341-93FD-0E7E89ADA657}" type="slidenum">
              <a:rPr lang="en-US" sz="1400">
                <a:solidFill>
                  <a:srgbClr val="000000"/>
                </a:solidFill>
              </a:rPr>
              <a:pPr algn="r"/>
              <a:t>36</a:t>
            </a:fld>
            <a:endParaRPr lang="en-US" sz="1400">
              <a:solidFill>
                <a:srgbClr val="000000"/>
              </a:solidFill>
            </a:endParaRPr>
          </a:p>
        </p:txBody>
      </p:sp>
    </p:spTree>
    <p:extLst>
      <p:ext uri="{BB962C8B-B14F-4D97-AF65-F5344CB8AC3E}">
        <p14:creationId xmlns:p14="http://schemas.microsoft.com/office/powerpoint/2010/main" xmlns="" val="30120888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idx="4294967295"/>
          </p:nvPr>
        </p:nvSpPr>
        <p:spPr>
          <a:xfrm>
            <a:off x="0" y="0"/>
            <a:ext cx="8229600" cy="685800"/>
          </a:xfrm>
        </p:spPr>
        <p:txBody>
          <a:bodyPr/>
          <a:lstStyle/>
          <a:p>
            <a:pPr algn="l" eaLnBrk="1" hangingPunct="1"/>
            <a:r>
              <a:rPr lang="en-US" sz="2800" dirty="0" smtClean="0"/>
              <a:t>Attack Vectors</a:t>
            </a:r>
            <a:endParaRPr lang="en-IN" sz="2800" dirty="0" smtClean="0"/>
          </a:p>
        </p:txBody>
      </p:sp>
      <p:sp>
        <p:nvSpPr>
          <p:cNvPr id="52227" name="Content Placeholder 2"/>
          <p:cNvSpPr>
            <a:spLocks noGrp="1"/>
          </p:cNvSpPr>
          <p:nvPr>
            <p:ph idx="4294967295"/>
          </p:nvPr>
        </p:nvSpPr>
        <p:spPr>
          <a:xfrm>
            <a:off x="228600" y="914400"/>
            <a:ext cx="8686800" cy="5486400"/>
          </a:xfrm>
        </p:spPr>
        <p:txBody>
          <a:bodyPr/>
          <a:lstStyle/>
          <a:p>
            <a:r>
              <a:rPr lang="en-US" sz="2400" dirty="0" smtClean="0"/>
              <a:t>Phishing/Spear phishing – emails</a:t>
            </a:r>
          </a:p>
          <a:p>
            <a:r>
              <a:rPr lang="en-US" sz="2400" dirty="0" smtClean="0"/>
              <a:t>Malicious office/</a:t>
            </a:r>
            <a:r>
              <a:rPr lang="en-US" sz="2400" dirty="0" err="1" smtClean="0"/>
              <a:t>pdf</a:t>
            </a:r>
            <a:r>
              <a:rPr lang="en-US" sz="2400" dirty="0" smtClean="0"/>
              <a:t> documents</a:t>
            </a:r>
          </a:p>
          <a:p>
            <a:r>
              <a:rPr lang="en-US" sz="2400" dirty="0" smtClean="0"/>
              <a:t>Malicious websites hosting by exploit kits</a:t>
            </a:r>
          </a:p>
          <a:p>
            <a:endParaRPr lang="en-IN" sz="2400" dirty="0" smtClean="0"/>
          </a:p>
        </p:txBody>
      </p:sp>
    </p:spTree>
    <p:extLst>
      <p:ext uri="{BB962C8B-B14F-4D97-AF65-F5344CB8AC3E}">
        <p14:creationId xmlns:p14="http://schemas.microsoft.com/office/powerpoint/2010/main" xmlns="" val="22976952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3851920" cy="692696"/>
          </a:xfrm>
          <a:noFill/>
          <a:ln w="9525">
            <a:noFill/>
            <a:miter lim="800000"/>
            <a:headEnd/>
            <a:tailEnd/>
          </a:ln>
        </p:spPr>
        <p:txBody>
          <a:bodyPr vert="horz" wrap="square" lIns="91440" tIns="45720" rIns="91440" bIns="45720" numCol="1" anchor="ctr" anchorCtr="0" compatLnSpc="1">
            <a:prstTxWarp prst="textNoShape">
              <a:avLst/>
            </a:prstTxWarp>
          </a:bodyPr>
          <a:lstStyle/>
          <a:p>
            <a:pPr marL="342900" indent="-342900" algn="l"/>
            <a:r>
              <a:rPr lang="en-US" sz="3600" dirty="0" smtClean="0">
                <a:solidFill>
                  <a:srgbClr val="0029AC"/>
                </a:solidFill>
                <a:latin typeface="Albertus Medium" pitchFamily="34" charset="0"/>
              </a:rPr>
              <a:t>Phishing</a:t>
            </a:r>
          </a:p>
        </p:txBody>
      </p:sp>
      <p:sp>
        <p:nvSpPr>
          <p:cNvPr id="4099" name="Rectangle 3"/>
          <p:cNvSpPr>
            <a:spLocks noGrp="1" noChangeArrowheads="1"/>
          </p:cNvSpPr>
          <p:nvPr>
            <p:ph idx="1"/>
          </p:nvPr>
        </p:nvSpPr>
        <p:spPr>
          <a:xfrm>
            <a:off x="251520" y="1268760"/>
            <a:ext cx="8686800" cy="5287963"/>
          </a:xfrm>
        </p:spPr>
        <p:txBody>
          <a:bodyPr/>
          <a:lstStyle/>
          <a:p>
            <a:pPr marL="179388" indent="-179388">
              <a:lnSpc>
                <a:spcPct val="80000"/>
              </a:lnSpc>
              <a:defRPr/>
            </a:pPr>
            <a:r>
              <a:rPr lang="en-US" sz="3600" dirty="0" smtClean="0"/>
              <a:t> </a:t>
            </a:r>
            <a:r>
              <a:rPr lang="en-US" dirty="0" smtClean="0"/>
              <a:t>The term Phishing is derived from </a:t>
            </a:r>
            <a:r>
              <a:rPr lang="en-US" i="1" dirty="0" smtClean="0"/>
              <a:t>‘fishing’</a:t>
            </a:r>
          </a:p>
          <a:p>
            <a:pPr lvl="1">
              <a:lnSpc>
                <a:spcPct val="80000"/>
              </a:lnSpc>
              <a:buFontTx/>
              <a:buNone/>
              <a:defRPr/>
            </a:pPr>
            <a:r>
              <a:rPr lang="en-US" i="1" dirty="0" smtClean="0"/>
              <a:t>password + fishing = phishing</a:t>
            </a:r>
          </a:p>
          <a:p>
            <a:pPr>
              <a:buFontTx/>
              <a:buNone/>
              <a:defRPr/>
            </a:pPr>
            <a:endParaRPr lang="en-US" dirty="0" smtClean="0"/>
          </a:p>
          <a:p>
            <a:pPr marL="274320" lvl="1">
              <a:spcBef>
                <a:spcPts val="600"/>
              </a:spcBef>
              <a:buClr>
                <a:schemeClr val="accent1"/>
              </a:buClr>
              <a:buNone/>
              <a:defRPr/>
            </a:pPr>
            <a:r>
              <a:rPr lang="en-US" dirty="0" smtClean="0"/>
              <a:t>   </a:t>
            </a:r>
            <a:r>
              <a:rPr lang="en-US" sz="2000" dirty="0" smtClean="0"/>
              <a:t>“Phishing is the act of sending a communication (Email/Message/Fax/SMS) to a user falsely claiming to be an legitimate enterprise/Brand in an attempt to scam the unsuspecting user into disclosing sensitive private information that will be used for identity theft. ”</a:t>
            </a:r>
          </a:p>
        </p:txBody>
      </p:sp>
      <p:sp>
        <p:nvSpPr>
          <p:cNvPr id="8196" name="Slide Number Placeholder 5"/>
          <p:cNvSpPr>
            <a:spLocks noGrp="1"/>
          </p:cNvSpPr>
          <p:nvPr>
            <p:ph type="sldNum" sz="quarter" idx="12"/>
          </p:nvPr>
        </p:nvSpPr>
        <p:spPr>
          <a:noFill/>
        </p:spPr>
        <p:txBody>
          <a:bodyPr/>
          <a:lstStyle/>
          <a:p>
            <a:fld id="{D4840E4B-3813-42D3-AAD8-A1E508F48D80}" type="slidenum">
              <a:rPr lang="en-US" smtClean="0">
                <a:solidFill>
                  <a:srgbClr val="000000"/>
                </a:solidFill>
              </a:rPr>
              <a:pPr/>
              <a:t>38</a:t>
            </a:fld>
            <a:endParaRPr lang="en-US" smtClean="0">
              <a:solidFill>
                <a:srgbClr val="000000"/>
              </a:solidFill>
            </a:endParaRPr>
          </a:p>
        </p:txBody>
      </p:sp>
    </p:spTree>
    <p:extLst>
      <p:ext uri="{BB962C8B-B14F-4D97-AF65-F5344CB8AC3E}">
        <p14:creationId xmlns:p14="http://schemas.microsoft.com/office/powerpoint/2010/main" xmlns="" val="2666269230"/>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0"/>
            <a:ext cx="6732240" cy="692696"/>
          </a:xfrm>
          <a:noFill/>
          <a:ln w="9525">
            <a:noFill/>
            <a:miter lim="800000"/>
            <a:headEnd/>
            <a:tailEnd/>
          </a:ln>
        </p:spPr>
        <p:txBody>
          <a:bodyPr vert="horz" wrap="square" lIns="91440" tIns="45720" rIns="91440" bIns="45720" numCol="1" anchor="ctr" anchorCtr="0" compatLnSpc="1">
            <a:prstTxWarp prst="textNoShape">
              <a:avLst/>
            </a:prstTxWarp>
          </a:bodyPr>
          <a:lstStyle/>
          <a:p>
            <a:pPr marL="342900" indent="-342900" algn="l"/>
            <a:r>
              <a:rPr lang="en-US" sz="3600" dirty="0" smtClean="0">
                <a:solidFill>
                  <a:srgbClr val="0029AC"/>
                </a:solidFill>
                <a:latin typeface="Albertus Medium" pitchFamily="34" charset="0"/>
              </a:rPr>
              <a:t>Process Flow of Phishing Attack</a:t>
            </a:r>
            <a:endParaRPr lang="en-IN" sz="3600" dirty="0" smtClean="0">
              <a:solidFill>
                <a:srgbClr val="0029AC"/>
              </a:solidFill>
              <a:latin typeface="Albertus Medium" pitchFamily="34" charset="0"/>
            </a:endParaRPr>
          </a:p>
        </p:txBody>
      </p:sp>
      <p:sp>
        <p:nvSpPr>
          <p:cNvPr id="10243" name="Slide Number Placeholder 3"/>
          <p:cNvSpPr>
            <a:spLocks noGrp="1"/>
          </p:cNvSpPr>
          <p:nvPr>
            <p:ph type="sldNum" sz="quarter" idx="12"/>
          </p:nvPr>
        </p:nvSpPr>
        <p:spPr>
          <a:noFill/>
        </p:spPr>
        <p:txBody>
          <a:bodyPr/>
          <a:lstStyle/>
          <a:p>
            <a:fld id="{0EBB222A-CA74-4063-AD71-8E5E5CE4D595}" type="slidenum">
              <a:rPr lang="en-US" smtClean="0">
                <a:solidFill>
                  <a:srgbClr val="000000"/>
                </a:solidFill>
              </a:rPr>
              <a:pPr/>
              <a:t>39</a:t>
            </a:fld>
            <a:endParaRPr lang="en-US" smtClean="0">
              <a:solidFill>
                <a:srgbClr val="000000"/>
              </a:solidFill>
            </a:endParaRPr>
          </a:p>
        </p:txBody>
      </p:sp>
      <p:sp>
        <p:nvSpPr>
          <p:cNvPr id="5" name="Rounded Rectangle 4"/>
          <p:cNvSpPr/>
          <p:nvPr/>
        </p:nvSpPr>
        <p:spPr>
          <a:xfrm>
            <a:off x="228600" y="914400"/>
            <a:ext cx="2057400" cy="457200"/>
          </a:xfrm>
          <a:prstGeom prst="roundRect">
            <a:avLst/>
          </a:pr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Vulnerability R&amp;D</a:t>
            </a:r>
            <a:endParaRPr lang="en-IN" sz="1400" dirty="0">
              <a:solidFill>
                <a:srgbClr val="000000"/>
              </a:solidFill>
            </a:endParaRPr>
          </a:p>
        </p:txBody>
      </p:sp>
      <p:sp>
        <p:nvSpPr>
          <p:cNvPr id="6" name="Rounded Rectangle 5"/>
          <p:cNvSpPr/>
          <p:nvPr/>
        </p:nvSpPr>
        <p:spPr>
          <a:xfrm>
            <a:off x="228600" y="1600200"/>
            <a:ext cx="2057400" cy="457200"/>
          </a:xfrm>
          <a:prstGeom prst="roundRect">
            <a:avLst/>
          </a:prstGeom>
          <a:noFill/>
          <a:ln w="508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Vulnerability Scanning</a:t>
            </a:r>
            <a:endParaRPr lang="en-IN" sz="1400" dirty="0">
              <a:solidFill>
                <a:srgbClr val="000000"/>
              </a:solidFill>
            </a:endParaRPr>
          </a:p>
        </p:txBody>
      </p:sp>
      <p:sp>
        <p:nvSpPr>
          <p:cNvPr id="7" name="Rounded Rectangle 6"/>
          <p:cNvSpPr/>
          <p:nvPr/>
        </p:nvSpPr>
        <p:spPr>
          <a:xfrm>
            <a:off x="228600" y="2362200"/>
            <a:ext cx="2209800" cy="381000"/>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000000"/>
                </a:solidFill>
              </a:rPr>
              <a:t>Computer Exploitation</a:t>
            </a:r>
            <a:endParaRPr lang="en-IN" sz="1400" b="1" dirty="0">
              <a:solidFill>
                <a:srgbClr val="000000"/>
              </a:solidFill>
            </a:endParaRPr>
          </a:p>
        </p:txBody>
      </p:sp>
      <p:sp>
        <p:nvSpPr>
          <p:cNvPr id="11" name="Rounded Rectangle 10"/>
          <p:cNvSpPr/>
          <p:nvPr/>
        </p:nvSpPr>
        <p:spPr>
          <a:xfrm>
            <a:off x="2590800" y="1828800"/>
            <a:ext cx="2133600" cy="457200"/>
          </a:xfrm>
          <a:prstGeom prst="roundRect">
            <a:avLst/>
          </a:pr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Scam Page Design</a:t>
            </a:r>
            <a:endParaRPr lang="en-IN" sz="1400" dirty="0">
              <a:solidFill>
                <a:srgbClr val="000000"/>
              </a:solidFill>
            </a:endParaRPr>
          </a:p>
        </p:txBody>
      </p:sp>
      <p:sp>
        <p:nvSpPr>
          <p:cNvPr id="12" name="Rounded Rectangle 11"/>
          <p:cNvSpPr/>
          <p:nvPr/>
        </p:nvSpPr>
        <p:spPr>
          <a:xfrm>
            <a:off x="5029200" y="1828800"/>
            <a:ext cx="1447800" cy="457200"/>
          </a:xfrm>
          <a:prstGeom prst="roundRect">
            <a:avLst/>
          </a:pr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Email design</a:t>
            </a:r>
            <a:endParaRPr lang="en-IN" sz="1400" dirty="0">
              <a:solidFill>
                <a:srgbClr val="000000"/>
              </a:solidFill>
            </a:endParaRPr>
          </a:p>
        </p:txBody>
      </p:sp>
      <p:sp>
        <p:nvSpPr>
          <p:cNvPr id="13" name="Rounded Rectangle 12"/>
          <p:cNvSpPr/>
          <p:nvPr/>
        </p:nvSpPr>
        <p:spPr>
          <a:xfrm>
            <a:off x="6781800" y="1828800"/>
            <a:ext cx="2133600" cy="457200"/>
          </a:xfrm>
          <a:prstGeom prst="roundRect">
            <a:avLst/>
          </a:pr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Email harvesting</a:t>
            </a:r>
            <a:endParaRPr lang="en-IN" sz="1400" dirty="0">
              <a:solidFill>
                <a:srgbClr val="000000"/>
              </a:solidFill>
            </a:endParaRPr>
          </a:p>
        </p:txBody>
      </p:sp>
      <p:sp>
        <p:nvSpPr>
          <p:cNvPr id="15" name="Rectangle 14"/>
          <p:cNvSpPr/>
          <p:nvPr/>
        </p:nvSpPr>
        <p:spPr>
          <a:xfrm>
            <a:off x="1828800" y="3200400"/>
            <a:ext cx="1143000" cy="533400"/>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root list</a:t>
            </a:r>
            <a:endParaRPr lang="en-IN" sz="1400" dirty="0">
              <a:solidFill>
                <a:srgbClr val="000000"/>
              </a:solidFill>
            </a:endParaRPr>
          </a:p>
        </p:txBody>
      </p:sp>
      <p:sp>
        <p:nvSpPr>
          <p:cNvPr id="16" name="Oval 15"/>
          <p:cNvSpPr/>
          <p:nvPr/>
        </p:nvSpPr>
        <p:spPr>
          <a:xfrm>
            <a:off x="4800600" y="3048000"/>
            <a:ext cx="1905000" cy="685800"/>
          </a:xfrm>
          <a:prstGeom prst="ellipse">
            <a:avLst/>
          </a:prstGeom>
          <a:no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Planning</a:t>
            </a:r>
            <a:endParaRPr lang="en-IN" sz="1400" dirty="0">
              <a:solidFill>
                <a:srgbClr val="000000"/>
              </a:solidFill>
            </a:endParaRPr>
          </a:p>
        </p:txBody>
      </p:sp>
      <p:sp>
        <p:nvSpPr>
          <p:cNvPr id="17" name="Rectangle 16"/>
          <p:cNvSpPr/>
          <p:nvPr/>
        </p:nvSpPr>
        <p:spPr>
          <a:xfrm>
            <a:off x="3657600" y="3962400"/>
            <a:ext cx="1143000" cy="533400"/>
          </a:xfrm>
          <a:prstGeom prst="rect">
            <a:avLst/>
          </a:prstGeom>
          <a:solidFill>
            <a:schemeClr val="bg1">
              <a:lumMod val="65000"/>
            </a:schemeClr>
          </a:solidFill>
          <a:ln w="50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Setup</a:t>
            </a:r>
            <a:endParaRPr lang="en-IN" sz="1400" dirty="0">
              <a:solidFill>
                <a:srgbClr val="000000"/>
              </a:solidFill>
            </a:endParaRPr>
          </a:p>
        </p:txBody>
      </p:sp>
      <p:sp>
        <p:nvSpPr>
          <p:cNvPr id="18" name="Rounded Rectangle 17"/>
          <p:cNvSpPr/>
          <p:nvPr/>
        </p:nvSpPr>
        <p:spPr>
          <a:xfrm>
            <a:off x="5715000" y="3962400"/>
            <a:ext cx="1600200" cy="533400"/>
          </a:xfrm>
          <a:prstGeom prst="roundRect">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Mass Mailers</a:t>
            </a:r>
            <a:endParaRPr lang="en-IN" sz="1400" dirty="0">
              <a:solidFill>
                <a:srgbClr val="000000"/>
              </a:solidFill>
            </a:endParaRPr>
          </a:p>
        </p:txBody>
      </p:sp>
      <p:sp>
        <p:nvSpPr>
          <p:cNvPr id="19" name="Rectangle 18"/>
          <p:cNvSpPr/>
          <p:nvPr/>
        </p:nvSpPr>
        <p:spPr>
          <a:xfrm>
            <a:off x="4648200" y="5029200"/>
            <a:ext cx="1143000" cy="533400"/>
          </a:xfrm>
          <a:prstGeom prst="rect">
            <a:avLst/>
          </a:prstGeom>
          <a:solidFill>
            <a:srgbClr val="C86A36"/>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0000"/>
                </a:solidFill>
              </a:rPr>
              <a:t>Attack</a:t>
            </a:r>
            <a:endParaRPr lang="en-IN" b="1" dirty="0">
              <a:solidFill>
                <a:srgbClr val="000000"/>
              </a:solidFill>
            </a:endParaRPr>
          </a:p>
        </p:txBody>
      </p:sp>
      <p:sp>
        <p:nvSpPr>
          <p:cNvPr id="20" name="Rectangle 19"/>
          <p:cNvSpPr/>
          <p:nvPr/>
        </p:nvSpPr>
        <p:spPr>
          <a:xfrm>
            <a:off x="4648200" y="5867400"/>
            <a:ext cx="2057400" cy="533400"/>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Credential Collection</a:t>
            </a:r>
            <a:endParaRPr lang="en-IN" sz="1400" dirty="0">
              <a:solidFill>
                <a:srgbClr val="000000"/>
              </a:solidFill>
            </a:endParaRPr>
          </a:p>
        </p:txBody>
      </p:sp>
      <p:sp>
        <p:nvSpPr>
          <p:cNvPr id="21" name="Rectangle 20"/>
          <p:cNvSpPr/>
          <p:nvPr/>
        </p:nvSpPr>
        <p:spPr>
          <a:xfrm>
            <a:off x="7239000" y="5867400"/>
            <a:ext cx="1143000" cy="533400"/>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0000"/>
                </a:solidFill>
              </a:rPr>
              <a:t>Cashing</a:t>
            </a:r>
            <a:endParaRPr lang="en-IN" b="1" dirty="0">
              <a:solidFill>
                <a:srgbClr val="000000"/>
              </a:solidFill>
            </a:endParaRPr>
          </a:p>
        </p:txBody>
      </p:sp>
      <p:cxnSp>
        <p:nvCxnSpPr>
          <p:cNvPr id="23" name="Straight Arrow Connector 22"/>
          <p:cNvCxnSpPr>
            <a:stCxn id="5" idx="2"/>
            <a:endCxn id="6" idx="0"/>
          </p:cNvCxnSpPr>
          <p:nvPr/>
        </p:nvCxnSpPr>
        <p:spPr>
          <a:xfrm rot="5400000">
            <a:off x="1143001" y="1485900"/>
            <a:ext cx="228600" cy="31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6" idx="2"/>
            <a:endCxn id="7" idx="0"/>
          </p:cNvCxnSpPr>
          <p:nvPr/>
        </p:nvCxnSpPr>
        <p:spPr>
          <a:xfrm rot="16200000" flipH="1">
            <a:off x="1143000" y="2171700"/>
            <a:ext cx="304800" cy="76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2"/>
            <a:endCxn id="15" idx="0"/>
          </p:cNvCxnSpPr>
          <p:nvPr/>
        </p:nvCxnSpPr>
        <p:spPr>
          <a:xfrm rot="16200000" flipH="1">
            <a:off x="1638300" y="2438400"/>
            <a:ext cx="457200" cy="1066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1" idx="2"/>
            <a:endCxn id="16" idx="1"/>
          </p:cNvCxnSpPr>
          <p:nvPr/>
        </p:nvCxnSpPr>
        <p:spPr>
          <a:xfrm rot="16200000" flipH="1">
            <a:off x="3937793" y="2005807"/>
            <a:ext cx="862013" cy="1422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2" idx="2"/>
            <a:endCxn id="16" idx="0"/>
          </p:cNvCxnSpPr>
          <p:nvPr/>
        </p:nvCxnSpPr>
        <p:spPr>
          <a:xfrm rot="5400000">
            <a:off x="5372101" y="2667000"/>
            <a:ext cx="762000" cy="31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3" idx="2"/>
            <a:endCxn id="16" idx="7"/>
          </p:cNvCxnSpPr>
          <p:nvPr/>
        </p:nvCxnSpPr>
        <p:spPr>
          <a:xfrm rot="5400000">
            <a:off x="6706393" y="2005807"/>
            <a:ext cx="862013" cy="1422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5" idx="2"/>
            <a:endCxn id="17" idx="1"/>
          </p:cNvCxnSpPr>
          <p:nvPr/>
        </p:nvCxnSpPr>
        <p:spPr>
          <a:xfrm rot="16200000" flipH="1">
            <a:off x="2781300" y="3352800"/>
            <a:ext cx="495300" cy="12573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6" idx="4"/>
            <a:endCxn id="17" idx="3"/>
          </p:cNvCxnSpPr>
          <p:nvPr/>
        </p:nvCxnSpPr>
        <p:spPr>
          <a:xfrm rot="5400000">
            <a:off x="5029200" y="3505200"/>
            <a:ext cx="495300" cy="9525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17" idx="2"/>
            <a:endCxn id="19" idx="0"/>
          </p:cNvCxnSpPr>
          <p:nvPr/>
        </p:nvCxnSpPr>
        <p:spPr>
          <a:xfrm rot="16200000" flipH="1">
            <a:off x="4457700" y="4267200"/>
            <a:ext cx="533400" cy="990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8" idx="2"/>
            <a:endCxn id="19" idx="0"/>
          </p:cNvCxnSpPr>
          <p:nvPr/>
        </p:nvCxnSpPr>
        <p:spPr>
          <a:xfrm rot="5400000">
            <a:off x="5600700" y="4114800"/>
            <a:ext cx="533400" cy="1295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9" idx="2"/>
            <a:endCxn id="20" idx="0"/>
          </p:cNvCxnSpPr>
          <p:nvPr/>
        </p:nvCxnSpPr>
        <p:spPr>
          <a:xfrm rot="16200000" flipH="1">
            <a:off x="5295900" y="5486400"/>
            <a:ext cx="3048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20" idx="3"/>
            <a:endCxn id="21" idx="1"/>
          </p:cNvCxnSpPr>
          <p:nvPr/>
        </p:nvCxnSpPr>
        <p:spPr>
          <a:xfrm>
            <a:off x="6705600" y="6134100"/>
            <a:ext cx="5334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09600" y="2895600"/>
            <a:ext cx="8229600" cy="1588"/>
          </a:xfrm>
          <a:prstGeom prst="line">
            <a:avLst/>
          </a:prstGeom>
          <a:ln w="15875">
            <a:solidFill>
              <a:schemeClr val="tx1"/>
            </a:solidFill>
            <a:prstDash val="lgDashDot"/>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09600" y="4800600"/>
            <a:ext cx="8229600" cy="1588"/>
          </a:xfrm>
          <a:prstGeom prst="line">
            <a:avLst/>
          </a:prstGeom>
          <a:ln w="15875">
            <a:solidFill>
              <a:schemeClr val="tx1"/>
            </a:solidFill>
            <a:prstDash val="lgDashDot"/>
            <a:tailEnd type="none"/>
          </a:ln>
        </p:spPr>
        <p:style>
          <a:lnRef idx="1">
            <a:schemeClr val="accent1"/>
          </a:lnRef>
          <a:fillRef idx="0">
            <a:schemeClr val="accent1"/>
          </a:fillRef>
          <a:effectRef idx="0">
            <a:schemeClr val="accent1"/>
          </a:effectRef>
          <a:fontRef idx="minor">
            <a:schemeClr val="tx1"/>
          </a:fontRef>
        </p:style>
      </p:cxnSp>
      <p:sp>
        <p:nvSpPr>
          <p:cNvPr id="52" name="TextBox 51"/>
          <p:cNvSpPr txBox="1">
            <a:spLocks noChangeArrowheads="1"/>
          </p:cNvSpPr>
          <p:nvPr/>
        </p:nvSpPr>
        <p:spPr bwMode="auto">
          <a:xfrm>
            <a:off x="6629400" y="990600"/>
            <a:ext cx="2209800" cy="646113"/>
          </a:xfrm>
          <a:prstGeom prst="rect">
            <a:avLst/>
          </a:prstGeom>
          <a:noFill/>
          <a:ln w="9525">
            <a:noFill/>
            <a:miter lim="800000"/>
            <a:headEnd/>
            <a:tailEnd/>
          </a:ln>
        </p:spPr>
        <p:txBody>
          <a:bodyPr>
            <a:spAutoFit/>
          </a:bodyPr>
          <a:lstStyle/>
          <a:p>
            <a:r>
              <a:rPr lang="en-US" b="1">
                <a:solidFill>
                  <a:srgbClr val="000000"/>
                </a:solidFill>
              </a:rPr>
              <a:t>Criminal Infrastructure</a:t>
            </a:r>
            <a:endParaRPr lang="en-IN" b="1">
              <a:solidFill>
                <a:srgbClr val="000000"/>
              </a:solidFill>
            </a:endParaRPr>
          </a:p>
        </p:txBody>
      </p:sp>
      <p:sp>
        <p:nvSpPr>
          <p:cNvPr id="53" name="TextBox 52"/>
          <p:cNvSpPr txBox="1">
            <a:spLocks noChangeArrowheads="1"/>
          </p:cNvSpPr>
          <p:nvPr/>
        </p:nvSpPr>
        <p:spPr bwMode="auto">
          <a:xfrm>
            <a:off x="304800" y="4038600"/>
            <a:ext cx="2209800" cy="369888"/>
          </a:xfrm>
          <a:prstGeom prst="rect">
            <a:avLst/>
          </a:prstGeom>
          <a:noFill/>
          <a:ln w="9525">
            <a:noFill/>
            <a:miter lim="800000"/>
            <a:headEnd/>
            <a:tailEnd/>
          </a:ln>
        </p:spPr>
        <p:txBody>
          <a:bodyPr>
            <a:spAutoFit/>
          </a:bodyPr>
          <a:lstStyle/>
          <a:p>
            <a:r>
              <a:rPr lang="en-US" b="1">
                <a:solidFill>
                  <a:srgbClr val="000000"/>
                </a:solidFill>
              </a:rPr>
              <a:t>Planning &amp; Action</a:t>
            </a:r>
            <a:endParaRPr lang="en-IN" b="1">
              <a:solidFill>
                <a:srgbClr val="000000"/>
              </a:solidFill>
            </a:endParaRPr>
          </a:p>
        </p:txBody>
      </p:sp>
      <p:sp>
        <p:nvSpPr>
          <p:cNvPr id="54" name="TextBox 53"/>
          <p:cNvSpPr txBox="1">
            <a:spLocks noChangeArrowheads="1"/>
          </p:cNvSpPr>
          <p:nvPr/>
        </p:nvSpPr>
        <p:spPr bwMode="auto">
          <a:xfrm>
            <a:off x="152400" y="5334000"/>
            <a:ext cx="3657600" cy="646113"/>
          </a:xfrm>
          <a:prstGeom prst="rect">
            <a:avLst/>
          </a:prstGeom>
          <a:noFill/>
          <a:ln w="9525">
            <a:noFill/>
            <a:miter lim="800000"/>
            <a:headEnd/>
            <a:tailEnd/>
          </a:ln>
        </p:spPr>
        <p:txBody>
          <a:bodyPr>
            <a:spAutoFit/>
          </a:bodyPr>
          <a:lstStyle/>
          <a:p>
            <a:r>
              <a:rPr lang="en-US" b="1">
                <a:solidFill>
                  <a:srgbClr val="000000"/>
                </a:solidFill>
              </a:rPr>
              <a:t>Attack Campaign:</a:t>
            </a:r>
          </a:p>
          <a:p>
            <a:r>
              <a:rPr lang="en-US">
                <a:solidFill>
                  <a:srgbClr val="000000"/>
                </a:solidFill>
              </a:rPr>
              <a:t>    - Attack visible in public domain</a:t>
            </a:r>
            <a:endParaRPr lang="en-IN">
              <a:solidFill>
                <a:srgbClr val="000000"/>
              </a:solidFill>
            </a:endParaRPr>
          </a:p>
        </p:txBody>
      </p:sp>
    </p:spTree>
    <p:extLst>
      <p:ext uri="{BB962C8B-B14F-4D97-AF65-F5344CB8AC3E}">
        <p14:creationId xmlns:p14="http://schemas.microsoft.com/office/powerpoint/2010/main" xmlns="" val="2910192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179388" y="1125538"/>
            <a:ext cx="8229600" cy="4525962"/>
          </a:xfrm>
        </p:spPr>
        <p:txBody>
          <a:bodyPr/>
          <a:lstStyle/>
          <a:p>
            <a:pPr>
              <a:buFontTx/>
              <a:buNone/>
            </a:pPr>
            <a:r>
              <a:rPr lang="en-IN" sz="3600" smtClean="0"/>
              <a:t>A </a:t>
            </a:r>
            <a:r>
              <a:rPr lang="en-IN" sz="4400" smtClean="0">
                <a:solidFill>
                  <a:srgbClr val="FF0000"/>
                </a:solidFill>
              </a:rPr>
              <a:t>Threat</a:t>
            </a:r>
            <a:r>
              <a:rPr lang="en-IN" sz="3600" smtClean="0"/>
              <a:t> can be either </a:t>
            </a:r>
          </a:p>
          <a:p>
            <a:r>
              <a:rPr lang="en-IN" b="1" smtClean="0"/>
              <a:t>Intentional</a:t>
            </a:r>
            <a:r>
              <a:rPr lang="en-IN" smtClean="0"/>
              <a:t> </a:t>
            </a:r>
            <a:r>
              <a:rPr lang="en-IN" sz="2400" smtClean="0"/>
              <a:t>(i.e., intelligent; e.g., an individual cracker or a criminal organization)</a:t>
            </a:r>
            <a:endParaRPr lang="en-IN" smtClean="0"/>
          </a:p>
          <a:p>
            <a:r>
              <a:rPr lang="en-IN" b="1" smtClean="0"/>
              <a:t>Accidental</a:t>
            </a:r>
            <a:r>
              <a:rPr lang="en-IN" smtClean="0"/>
              <a:t> </a:t>
            </a:r>
            <a:r>
              <a:rPr lang="en-IN" sz="2400" smtClean="0"/>
              <a:t>(e.g., the possibility of a computer malfunctioning, or the possibility of an "act of God" such as an earthquake, a fire, or a tornado)</a:t>
            </a:r>
          </a:p>
          <a:p>
            <a:r>
              <a:rPr lang="en-IN" smtClean="0"/>
              <a:t>Or a </a:t>
            </a:r>
            <a:r>
              <a:rPr lang="en-IN" b="1" smtClean="0"/>
              <a:t>circumstance</a:t>
            </a:r>
            <a:r>
              <a:rPr lang="en-IN" smtClean="0"/>
              <a:t>, </a:t>
            </a:r>
            <a:r>
              <a:rPr lang="en-IN" b="1" smtClean="0"/>
              <a:t>Unintentional</a:t>
            </a:r>
            <a:r>
              <a:rPr lang="en-IN" smtClean="0"/>
              <a:t>, </a:t>
            </a:r>
            <a:r>
              <a:rPr lang="en-IN" b="1" smtClean="0"/>
              <a:t>By-chance</a:t>
            </a:r>
          </a:p>
        </p:txBody>
      </p:sp>
      <p:sp>
        <p:nvSpPr>
          <p:cNvPr id="4" name="Footer Placeholder 3"/>
          <p:cNvSpPr>
            <a:spLocks noGrp="1"/>
          </p:cNvSpPr>
          <p:nvPr>
            <p:ph type="ftr" sz="quarter" idx="4294967295"/>
          </p:nvPr>
        </p:nvSpPr>
        <p:spPr>
          <a:xfrm>
            <a:off x="0" y="6477000"/>
            <a:ext cx="9144000" cy="381000"/>
          </a:xfrm>
          <a:prstGeom prst="rect">
            <a:avLst/>
          </a:prstGeom>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4294967295"/>
          </p:nvPr>
        </p:nvSpPr>
        <p:spPr>
          <a:xfrm>
            <a:off x="6553200" y="6245225"/>
            <a:ext cx="2133600" cy="476250"/>
          </a:xfrm>
          <a:prstGeom prst="rect">
            <a:avLst/>
          </a:prstGeom>
        </p:spPr>
        <p:txBody>
          <a:bodyPr/>
          <a:lstStyle/>
          <a:p>
            <a:pPr>
              <a:defRPr/>
            </a:pPr>
            <a:fld id="{A46B9FE2-9E1D-4C19-ADBB-A075D48CB784}" type="slidenum">
              <a:rPr lang="en-US" smtClean="0">
                <a:solidFill>
                  <a:srgbClr val="000000"/>
                </a:solidFill>
              </a:rPr>
              <a:pPr>
                <a:defRPr/>
              </a:pPr>
              <a:t>4</a:t>
            </a:fld>
            <a:endParaRPr lang="en-US">
              <a:solidFill>
                <a:srgbClr val="00000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0"/>
            <a:ext cx="8229600" cy="685800"/>
          </a:xfrm>
          <a:noFill/>
          <a:ln w="9525">
            <a:noFill/>
            <a:miter lim="800000"/>
            <a:headEnd/>
            <a:tailEnd/>
          </a:ln>
        </p:spPr>
        <p:txBody>
          <a:bodyPr vert="horz" wrap="square" lIns="91440" tIns="45720" rIns="91440" bIns="45720" numCol="1" anchor="ctr" anchorCtr="0" compatLnSpc="1">
            <a:prstTxWarp prst="textNoShape">
              <a:avLst/>
            </a:prstTxWarp>
          </a:bodyPr>
          <a:lstStyle/>
          <a:p>
            <a:pPr marL="342900" indent="-342900" algn="l"/>
            <a:r>
              <a:rPr lang="en-US" sz="3600" dirty="0" smtClean="0">
                <a:solidFill>
                  <a:srgbClr val="0029AC"/>
                </a:solidFill>
                <a:latin typeface="Albertus Medium" pitchFamily="34" charset="0"/>
              </a:rPr>
              <a:t>Phishing in the name of Tax Refund</a:t>
            </a:r>
            <a:endParaRPr lang="en-IN" sz="3600" dirty="0" smtClean="0">
              <a:solidFill>
                <a:srgbClr val="0029AC"/>
              </a:solidFill>
              <a:latin typeface="Albertus Medium" pitchFamily="34" charset="0"/>
            </a:endParaRPr>
          </a:p>
        </p:txBody>
      </p:sp>
      <p:sp>
        <p:nvSpPr>
          <p:cNvPr id="20483" name="Slide Number Placeholder 3"/>
          <p:cNvSpPr>
            <a:spLocks noGrp="1"/>
          </p:cNvSpPr>
          <p:nvPr>
            <p:ph type="sldNum" sz="quarter" idx="12"/>
          </p:nvPr>
        </p:nvSpPr>
        <p:spPr>
          <a:noFill/>
        </p:spPr>
        <p:txBody>
          <a:bodyPr/>
          <a:lstStyle/>
          <a:p>
            <a:fld id="{CC18A9D3-A098-4FC1-884C-91C6DC3F2D9D}" type="slidenum">
              <a:rPr lang="en-US" smtClean="0">
                <a:solidFill>
                  <a:srgbClr val="000000"/>
                </a:solidFill>
              </a:rPr>
              <a:pPr/>
              <a:t>40</a:t>
            </a:fld>
            <a:endParaRPr lang="en-US" smtClean="0">
              <a:solidFill>
                <a:srgbClr val="000000"/>
              </a:solidFill>
            </a:endParaRPr>
          </a:p>
        </p:txBody>
      </p:sp>
      <p:pic>
        <p:nvPicPr>
          <p:cNvPr id="20484" name="Picture 3"/>
          <p:cNvPicPr>
            <a:picLocks noChangeAspect="1" noChangeArrowheads="1"/>
          </p:cNvPicPr>
          <p:nvPr/>
        </p:nvPicPr>
        <p:blipFill>
          <a:blip r:embed="rId2" cstate="print"/>
          <a:srcRect/>
          <a:stretch>
            <a:fillRect/>
          </a:stretch>
        </p:blipFill>
        <p:spPr bwMode="auto">
          <a:xfrm>
            <a:off x="381000" y="773113"/>
            <a:ext cx="6705600" cy="5949950"/>
          </a:xfrm>
          <a:prstGeom prst="rect">
            <a:avLst/>
          </a:prstGeom>
          <a:noFill/>
          <a:ln w="9525">
            <a:noFill/>
            <a:miter lim="800000"/>
            <a:headEnd/>
            <a:tailEnd/>
          </a:ln>
        </p:spPr>
      </p:pic>
      <p:sp>
        <p:nvSpPr>
          <p:cNvPr id="5" name="Slide Number Placeholder 5"/>
          <p:cNvSpPr txBox="1">
            <a:spLocks/>
          </p:cNvSpPr>
          <p:nvPr/>
        </p:nvSpPr>
        <p:spPr>
          <a:xfrm>
            <a:off x="765048" y="6508750"/>
            <a:ext cx="1981200" cy="365760"/>
          </a:xfrm>
          <a:prstGeom prst="rect">
            <a:avLst/>
          </a:prstGeom>
          <a:noFill/>
        </p:spPr>
        <p:txBody>
          <a:bodyPr vert="horz"/>
          <a:lstStyle/>
          <a:p>
            <a:pPr>
              <a:defRPr/>
            </a:pPr>
            <a:fld id="{402BC51E-44FE-4EB4-9878-3A572484365A}" type="slidenum">
              <a:rPr lang="en-US" sz="1400" smtClean="0">
                <a:solidFill>
                  <a:srgbClr val="000000"/>
                </a:solidFill>
              </a:rPr>
              <a:pPr>
                <a:defRPr/>
              </a:pPr>
              <a:t>40</a:t>
            </a:fld>
            <a:endParaRPr lang="en-US" sz="1400" smtClean="0">
              <a:solidFill>
                <a:srgbClr val="000000"/>
              </a:solidFill>
            </a:endParaRPr>
          </a:p>
        </p:txBody>
      </p:sp>
    </p:spTree>
    <p:extLst>
      <p:ext uri="{BB962C8B-B14F-4D97-AF65-F5344CB8AC3E}">
        <p14:creationId xmlns:p14="http://schemas.microsoft.com/office/powerpoint/2010/main" xmlns="" val="22741668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cstate="print"/>
          <a:srcRect/>
          <a:stretch>
            <a:fillRect/>
          </a:stretch>
        </p:blipFill>
        <p:spPr bwMode="auto">
          <a:xfrm>
            <a:off x="1115616" y="548680"/>
            <a:ext cx="6857259" cy="5919936"/>
          </a:xfrm>
          <a:prstGeom prst="rect">
            <a:avLst/>
          </a:prstGeom>
          <a:noFill/>
          <a:ln w="9525">
            <a:noFill/>
            <a:miter lim="800000"/>
            <a:headEnd/>
            <a:tailEnd/>
          </a:ln>
        </p:spPr>
      </p:pic>
      <p:sp>
        <p:nvSpPr>
          <p:cNvPr id="21508" name="Title 1"/>
          <p:cNvSpPr>
            <a:spLocks noGrp="1"/>
          </p:cNvSpPr>
          <p:nvPr>
            <p:ph type="title"/>
          </p:nvPr>
        </p:nvSpPr>
        <p:spPr>
          <a:xfrm>
            <a:off x="0" y="0"/>
            <a:ext cx="8229600" cy="685800"/>
          </a:xfrm>
          <a:noFill/>
          <a:ln w="9525">
            <a:noFill/>
            <a:miter lim="800000"/>
            <a:headEnd/>
            <a:tailEnd/>
          </a:ln>
        </p:spPr>
        <p:txBody>
          <a:bodyPr vert="horz" wrap="square" lIns="91440" tIns="45720" rIns="91440" bIns="45720" numCol="1" anchor="ctr" anchorCtr="0" compatLnSpc="1">
            <a:prstTxWarp prst="textNoShape">
              <a:avLst/>
            </a:prstTxWarp>
          </a:bodyPr>
          <a:lstStyle/>
          <a:p>
            <a:pPr marL="342900" indent="-342900" algn="l"/>
            <a:r>
              <a:rPr lang="en-US" sz="3600" smtClean="0">
                <a:solidFill>
                  <a:srgbClr val="0029AC"/>
                </a:solidFill>
                <a:latin typeface="Albertus Medium" pitchFamily="34" charset="0"/>
              </a:rPr>
              <a:t>Phishing in the name of RBI</a:t>
            </a:r>
            <a:endParaRPr lang="en-IN" sz="3600" smtClean="0">
              <a:solidFill>
                <a:srgbClr val="0029AC"/>
              </a:solidFill>
              <a:latin typeface="Albertus Medium" pitchFamily="34" charset="0"/>
            </a:endParaRPr>
          </a:p>
        </p:txBody>
      </p:sp>
      <p:sp>
        <p:nvSpPr>
          <p:cNvPr id="21506" name="Slide Number Placeholder 3"/>
          <p:cNvSpPr>
            <a:spLocks noGrp="1"/>
          </p:cNvSpPr>
          <p:nvPr>
            <p:ph type="sldNum" sz="quarter" idx="12"/>
          </p:nvPr>
        </p:nvSpPr>
        <p:spPr>
          <a:noFill/>
        </p:spPr>
        <p:txBody>
          <a:bodyPr/>
          <a:lstStyle/>
          <a:p>
            <a:fld id="{62E9F849-69EC-4990-AF44-EA92730AEF53}" type="slidenum">
              <a:rPr lang="en-US" smtClean="0">
                <a:solidFill>
                  <a:srgbClr val="000000"/>
                </a:solidFill>
              </a:rPr>
              <a:pPr/>
              <a:t>41</a:t>
            </a:fld>
            <a:endParaRPr lang="en-US" smtClean="0">
              <a:solidFill>
                <a:srgbClr val="000000"/>
              </a:solidFill>
            </a:endParaRPr>
          </a:p>
        </p:txBody>
      </p:sp>
      <p:sp>
        <p:nvSpPr>
          <p:cNvPr id="5" name="Slide Number Placeholder 5"/>
          <p:cNvSpPr txBox="1">
            <a:spLocks/>
          </p:cNvSpPr>
          <p:nvPr/>
        </p:nvSpPr>
        <p:spPr>
          <a:xfrm>
            <a:off x="765048" y="6508750"/>
            <a:ext cx="1981200" cy="365760"/>
          </a:xfrm>
          <a:prstGeom prst="rect">
            <a:avLst/>
          </a:prstGeom>
          <a:noFill/>
        </p:spPr>
        <p:txBody>
          <a:bodyPr vert="horz"/>
          <a:lstStyle/>
          <a:p>
            <a:pPr>
              <a:defRPr/>
            </a:pPr>
            <a:fld id="{402BC51E-44FE-4EB4-9878-3A572484365A}" type="slidenum">
              <a:rPr lang="en-US" sz="1400" smtClean="0">
                <a:solidFill>
                  <a:srgbClr val="000000"/>
                </a:solidFill>
              </a:rPr>
              <a:pPr>
                <a:defRPr/>
              </a:pPr>
              <a:t>41</a:t>
            </a:fld>
            <a:endParaRPr lang="en-US" sz="1400" smtClean="0">
              <a:solidFill>
                <a:srgbClr val="000000"/>
              </a:solidFill>
            </a:endParaRPr>
          </a:p>
        </p:txBody>
      </p:sp>
    </p:spTree>
    <p:extLst>
      <p:ext uri="{BB962C8B-B14F-4D97-AF65-F5344CB8AC3E}">
        <p14:creationId xmlns:p14="http://schemas.microsoft.com/office/powerpoint/2010/main" xmlns="" val="40472836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a:xfrm>
            <a:off x="0" y="0"/>
            <a:ext cx="8229600" cy="685800"/>
          </a:xfrm>
        </p:spPr>
        <p:txBody>
          <a:bodyPr/>
          <a:lstStyle/>
          <a:p>
            <a:pPr algn="l" eaLnBrk="1" hangingPunct="1"/>
            <a:r>
              <a:rPr lang="en-US" sz="2800" smtClean="0"/>
              <a:t>Spear phishing</a:t>
            </a:r>
            <a:endParaRPr lang="en-IN" sz="2800" smtClean="0"/>
          </a:p>
        </p:txBody>
      </p:sp>
      <p:pic>
        <p:nvPicPr>
          <p:cNvPr id="55299" name="Picture 2" descr="H:\SSS_I\IR\Conf Incidents\NIC_phishing_24Aug2011\cert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2400" y="838200"/>
            <a:ext cx="73152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728670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idx="4294967295"/>
          </p:nvPr>
        </p:nvSpPr>
        <p:spPr>
          <a:xfrm>
            <a:off x="0" y="0"/>
            <a:ext cx="8229600" cy="685800"/>
          </a:xfrm>
        </p:spPr>
        <p:txBody>
          <a:bodyPr/>
          <a:lstStyle/>
          <a:p>
            <a:pPr algn="l" eaLnBrk="1" hangingPunct="1"/>
            <a:r>
              <a:rPr lang="en-US" sz="2800" smtClean="0"/>
              <a:t>Targeted attacks - example</a:t>
            </a:r>
            <a:endParaRPr lang="en-IN" sz="2800" smtClean="0"/>
          </a:p>
        </p:txBody>
      </p:sp>
      <p:sp>
        <p:nvSpPr>
          <p:cNvPr id="56323" name="Content Placeholder 2"/>
          <p:cNvSpPr>
            <a:spLocks noGrp="1"/>
          </p:cNvSpPr>
          <p:nvPr>
            <p:ph idx="4294967295"/>
          </p:nvPr>
        </p:nvSpPr>
        <p:spPr>
          <a:xfrm>
            <a:off x="228600" y="914400"/>
            <a:ext cx="8763000" cy="3352800"/>
          </a:xfrm>
        </p:spPr>
        <p:txBody>
          <a:bodyPr/>
          <a:lstStyle/>
          <a:p>
            <a:pPr marL="0" indent="0">
              <a:spcBef>
                <a:spcPct val="0"/>
              </a:spcBef>
              <a:buFontTx/>
              <a:buNone/>
            </a:pPr>
            <a:r>
              <a:rPr lang="en-US" sz="1600" b="1" smtClean="0">
                <a:latin typeface="Tahoma" pitchFamily="34" charset="0"/>
              </a:rPr>
              <a:t>From:</a:t>
            </a:r>
            <a:r>
              <a:rPr lang="en-US" sz="1600" smtClean="0">
                <a:latin typeface="Tahoma" pitchFamily="34" charset="0"/>
              </a:rPr>
              <a:t> Sr Manager [mailto:</a:t>
            </a:r>
            <a:r>
              <a:rPr lang="en-US" sz="1600" b="1" smtClean="0">
                <a:latin typeface="Tahoma" pitchFamily="34" charset="0"/>
              </a:rPr>
              <a:t>Srm@abc.com</a:t>
            </a:r>
            <a:r>
              <a:rPr lang="en-US" sz="1600" smtClean="0">
                <a:latin typeface="Tahoma" pitchFamily="34" charset="0"/>
              </a:rPr>
              <a:t>] </a:t>
            </a:r>
            <a:br>
              <a:rPr lang="en-US" sz="1600" smtClean="0">
                <a:latin typeface="Tahoma" pitchFamily="34" charset="0"/>
              </a:rPr>
            </a:br>
            <a:r>
              <a:rPr lang="en-US" sz="1600" b="1" smtClean="0">
                <a:latin typeface="Tahoma" pitchFamily="34" charset="0"/>
              </a:rPr>
              <a:t>Sent:</a:t>
            </a:r>
            <a:r>
              <a:rPr lang="en-US" sz="1600" smtClean="0">
                <a:latin typeface="Tahoma" pitchFamily="34" charset="0"/>
              </a:rPr>
              <a:t> Tuesday, 19 January, 2010 5:14 PM</a:t>
            </a:r>
            <a:br>
              <a:rPr lang="en-US" sz="1600" smtClean="0">
                <a:latin typeface="Tahoma" pitchFamily="34" charset="0"/>
              </a:rPr>
            </a:br>
            <a:r>
              <a:rPr lang="en-US" sz="1600" b="1" smtClean="0">
                <a:latin typeface="Tahoma" pitchFamily="34" charset="0"/>
              </a:rPr>
              <a:t>To:</a:t>
            </a:r>
            <a:r>
              <a:rPr lang="en-US" sz="1600" smtClean="0">
                <a:latin typeface="Tahoma" pitchFamily="34" charset="0"/>
              </a:rPr>
              <a:t> </a:t>
            </a:r>
            <a:r>
              <a:rPr lang="en-US" sz="1600" b="1" smtClean="0">
                <a:latin typeface="Tahoma" pitchFamily="34" charset="0"/>
              </a:rPr>
              <a:t>Srm@abc.com</a:t>
            </a:r>
            <a:r>
              <a:rPr lang="en-US" sz="1600" smtClean="0">
                <a:latin typeface="Tahoma" pitchFamily="34" charset="0"/>
              </a:rPr>
              <a:t/>
            </a:r>
            <a:br>
              <a:rPr lang="en-US" sz="1600" smtClean="0">
                <a:latin typeface="Tahoma" pitchFamily="34" charset="0"/>
              </a:rPr>
            </a:br>
            <a:r>
              <a:rPr lang="en-US" sz="1600" b="1" smtClean="0">
                <a:latin typeface="Tahoma" pitchFamily="34" charset="0"/>
              </a:rPr>
              <a:t>bcc: Target1@abc.com, target2@abc.com</a:t>
            </a:r>
            <a:endParaRPr lang="en-US" sz="1600" smtClean="0"/>
          </a:p>
          <a:p>
            <a:pPr marL="0" indent="0">
              <a:spcBef>
                <a:spcPct val="0"/>
              </a:spcBef>
              <a:buFontTx/>
              <a:buNone/>
            </a:pPr>
            <a:r>
              <a:rPr lang="en-US" sz="1600" b="1" smtClean="0">
                <a:latin typeface="Tahoma" pitchFamily="34" charset="0"/>
              </a:rPr>
              <a:t>Subject:</a:t>
            </a:r>
            <a:r>
              <a:rPr lang="en-US" sz="1600" smtClean="0">
                <a:latin typeface="Tahoma" pitchFamily="34" charset="0"/>
              </a:rPr>
              <a:t> Urgent document for agenda items for the coming meeting</a:t>
            </a:r>
            <a:r>
              <a:rPr lang="en-GB" sz="1600" smtClean="0"/>
              <a:t> </a:t>
            </a:r>
            <a:endParaRPr lang="en-US" sz="1600" smtClean="0"/>
          </a:p>
          <a:p>
            <a:pPr marL="0" indent="0">
              <a:spcBef>
                <a:spcPct val="0"/>
              </a:spcBef>
              <a:buFontTx/>
              <a:buNone/>
            </a:pPr>
            <a:r>
              <a:rPr lang="en-GB" sz="1600" smtClean="0">
                <a:latin typeface="Times New Roman" pitchFamily="18" charset="0"/>
              </a:rPr>
              <a:t>Dear Mr. (Target)</a:t>
            </a:r>
            <a:endParaRPr lang="en-US" sz="1600" smtClean="0"/>
          </a:p>
          <a:p>
            <a:pPr marL="0" indent="0">
              <a:spcBef>
                <a:spcPct val="0"/>
              </a:spcBef>
              <a:buFontTx/>
              <a:buNone/>
            </a:pPr>
            <a:r>
              <a:rPr lang="en-GB" sz="1600" smtClean="0">
                <a:latin typeface="Times New Roman" pitchFamily="18" charset="0"/>
              </a:rPr>
              <a:t>I am attaching the agenda items for a probable meeting for discussing briefing points for the board meeting.</a:t>
            </a:r>
            <a:endParaRPr lang="en-US" sz="1600" smtClean="0"/>
          </a:p>
          <a:p>
            <a:pPr marL="0" indent="0">
              <a:spcBef>
                <a:spcPct val="0"/>
              </a:spcBef>
              <a:buFontTx/>
              <a:buNone/>
            </a:pPr>
            <a:r>
              <a:rPr lang="en-GB" sz="1600" smtClean="0">
                <a:latin typeface="Times New Roman" pitchFamily="18" charset="0"/>
              </a:rPr>
              <a:t>For confidentiality reasons the attached file is password protected, the</a:t>
            </a:r>
            <a:r>
              <a:rPr lang="en-GB" sz="1600" smtClean="0"/>
              <a:t> </a:t>
            </a:r>
            <a:r>
              <a:rPr lang="en-GB" sz="1600" smtClean="0">
                <a:latin typeface="Times New Roman" pitchFamily="18" charset="0"/>
              </a:rPr>
              <a:t>password</a:t>
            </a:r>
            <a:r>
              <a:rPr lang="en-GB" sz="1600" smtClean="0"/>
              <a:t> </a:t>
            </a:r>
            <a:r>
              <a:rPr lang="en-GB" sz="1600" smtClean="0">
                <a:latin typeface="Times New Roman" pitchFamily="18" charset="0"/>
              </a:rPr>
              <a:t>for the attached file is:- </a:t>
            </a:r>
            <a:r>
              <a:rPr lang="en-GB" sz="1600" smtClean="0"/>
              <a:t>“</a:t>
            </a:r>
            <a:r>
              <a:rPr lang="en-GB" sz="1600" smtClean="0">
                <a:latin typeface="Times New Roman" pitchFamily="18" charset="0"/>
              </a:rPr>
              <a:t>abc123</a:t>
            </a:r>
            <a:r>
              <a:rPr lang="en-GB" sz="1600" smtClean="0"/>
              <a:t>”</a:t>
            </a:r>
            <a:r>
              <a:rPr lang="en-GB" sz="1600" smtClean="0">
                <a:latin typeface="Times New Roman" pitchFamily="18" charset="0"/>
              </a:rPr>
              <a:t>.</a:t>
            </a:r>
            <a:endParaRPr lang="en-US" sz="1600" smtClean="0"/>
          </a:p>
          <a:p>
            <a:pPr marL="0" indent="0">
              <a:spcBef>
                <a:spcPct val="0"/>
              </a:spcBef>
              <a:buFontTx/>
              <a:buNone/>
            </a:pPr>
            <a:r>
              <a:rPr lang="en-GB" sz="1600" smtClean="0">
                <a:latin typeface="Times New Roman" pitchFamily="18" charset="0"/>
              </a:rPr>
              <a:t>Please have a look and send your comments and input material to me ASAP. </a:t>
            </a:r>
            <a:endParaRPr lang="en-US" sz="1600" smtClean="0"/>
          </a:p>
          <a:p>
            <a:pPr marL="0" indent="0">
              <a:spcBef>
                <a:spcPct val="0"/>
              </a:spcBef>
              <a:buFontTx/>
              <a:buNone/>
            </a:pPr>
            <a:r>
              <a:rPr lang="en-GB" sz="1600" smtClean="0">
                <a:latin typeface="Times New Roman" pitchFamily="18" charset="0"/>
              </a:rPr>
              <a:t>Regards</a:t>
            </a:r>
            <a:endParaRPr lang="en-US" sz="1600" smtClean="0"/>
          </a:p>
          <a:p>
            <a:pPr marL="0" indent="0">
              <a:spcBef>
                <a:spcPct val="0"/>
              </a:spcBef>
              <a:buFontTx/>
              <a:buNone/>
            </a:pPr>
            <a:r>
              <a:rPr lang="en-GB" sz="1600" smtClean="0">
                <a:latin typeface="Times New Roman" pitchFamily="18" charset="0"/>
              </a:rPr>
              <a:t>Ram Mathur</a:t>
            </a:r>
            <a:endParaRPr lang="en-US" sz="1600" smtClean="0"/>
          </a:p>
        </p:txBody>
      </p:sp>
      <p:pic>
        <p:nvPicPr>
          <p:cNvPr id="56324"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4800" y="4191000"/>
            <a:ext cx="714375" cy="781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353864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0" y="0"/>
            <a:ext cx="6248400" cy="609600"/>
          </a:xfrm>
        </p:spPr>
        <p:txBody>
          <a:bodyPr/>
          <a:lstStyle/>
          <a:p>
            <a:pPr algn="l"/>
            <a:r>
              <a:rPr lang="en-US" sz="2900" smtClean="0"/>
              <a:t>Inside pdf..</a:t>
            </a:r>
          </a:p>
        </p:txBody>
      </p:sp>
      <p:graphicFrame>
        <p:nvGraphicFramePr>
          <p:cNvPr id="6146" name="Object 4"/>
          <p:cNvGraphicFramePr>
            <a:graphicFrameLocks noChangeAspect="1"/>
          </p:cNvGraphicFramePr>
          <p:nvPr/>
        </p:nvGraphicFramePr>
        <p:xfrm>
          <a:off x="228600" y="838200"/>
          <a:ext cx="6172200" cy="1466850"/>
        </p:xfrm>
        <a:graphic>
          <a:graphicData uri="http://schemas.openxmlformats.org/presentationml/2006/ole">
            <p:oleObj spid="_x0000_s48142" name="Bitmap Image" r:id="rId3" imgW="6171429" imgH="1467055" progId="PBrush">
              <p:embed/>
            </p:oleObj>
          </a:graphicData>
        </a:graphic>
      </p:graphicFrame>
      <p:graphicFrame>
        <p:nvGraphicFramePr>
          <p:cNvPr id="6147" name="Object 5"/>
          <p:cNvGraphicFramePr>
            <a:graphicFrameLocks noChangeAspect="1"/>
          </p:cNvGraphicFramePr>
          <p:nvPr/>
        </p:nvGraphicFramePr>
        <p:xfrm>
          <a:off x="304800" y="2438400"/>
          <a:ext cx="5410200" cy="2165350"/>
        </p:xfrm>
        <a:graphic>
          <a:graphicData uri="http://schemas.openxmlformats.org/presentationml/2006/ole">
            <p:oleObj spid="_x0000_s48143" name="Bitmap Image" r:id="rId4" imgW="5590476" imgH="2409524" progId="PBrush">
              <p:embed/>
            </p:oleObj>
          </a:graphicData>
        </a:graphic>
      </p:graphicFrame>
      <p:sp>
        <p:nvSpPr>
          <p:cNvPr id="6149" name="Text Box 6"/>
          <p:cNvSpPr txBox="1">
            <a:spLocks noChangeArrowheads="1"/>
          </p:cNvSpPr>
          <p:nvPr/>
        </p:nvSpPr>
        <p:spPr bwMode="auto">
          <a:xfrm>
            <a:off x="5791200" y="2438400"/>
            <a:ext cx="2209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50000"/>
              </a:spcBef>
              <a:spcAft>
                <a:spcPct val="0"/>
              </a:spcAft>
            </a:pPr>
            <a:r>
              <a:rPr lang="en-US" sz="1400" i="1" u="none" smtClean="0">
                <a:solidFill>
                  <a:srgbClr val="000000"/>
                </a:solidFill>
              </a:rPr>
              <a:t>shellcode</a:t>
            </a:r>
            <a:endParaRPr lang="en-IN" sz="1400" i="1" u="none" smtClean="0">
              <a:solidFill>
                <a:srgbClr val="000000"/>
              </a:solidFill>
            </a:endParaRPr>
          </a:p>
        </p:txBody>
      </p:sp>
    </p:spTree>
    <p:extLst>
      <p:ext uri="{BB962C8B-B14F-4D97-AF65-F5344CB8AC3E}">
        <p14:creationId xmlns:p14="http://schemas.microsoft.com/office/powerpoint/2010/main" xmlns="" val="9391527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0" y="0"/>
            <a:ext cx="6248400" cy="609600"/>
          </a:xfrm>
        </p:spPr>
        <p:txBody>
          <a:bodyPr/>
          <a:lstStyle/>
          <a:p>
            <a:pPr algn="l"/>
            <a:r>
              <a:rPr lang="en-US" sz="2900" smtClean="0"/>
              <a:t>Dropped malware</a:t>
            </a:r>
          </a:p>
        </p:txBody>
      </p:sp>
      <p:pic>
        <p:nvPicPr>
          <p:cNvPr id="7172"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34000" y="990600"/>
            <a:ext cx="2887663" cy="304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170" name="Object 8"/>
          <p:cNvGraphicFramePr>
            <a:graphicFrameLocks noChangeAspect="1"/>
          </p:cNvGraphicFramePr>
          <p:nvPr/>
        </p:nvGraphicFramePr>
        <p:xfrm>
          <a:off x="228600" y="838200"/>
          <a:ext cx="4800600" cy="3714750"/>
        </p:xfrm>
        <a:graphic>
          <a:graphicData uri="http://schemas.openxmlformats.org/presentationml/2006/ole">
            <p:oleObj spid="_x0000_s49160" name="Bitmap Image" r:id="rId4" imgW="4505954" imgH="3486637" progId="PBrush">
              <p:embed/>
            </p:oleObj>
          </a:graphicData>
        </a:graphic>
      </p:graphicFrame>
      <p:sp>
        <p:nvSpPr>
          <p:cNvPr id="7173" name="Text Box 9"/>
          <p:cNvSpPr txBox="1">
            <a:spLocks noChangeArrowheads="1"/>
          </p:cNvSpPr>
          <p:nvPr/>
        </p:nvSpPr>
        <p:spPr bwMode="auto">
          <a:xfrm>
            <a:off x="304800" y="4800600"/>
            <a:ext cx="4495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50000"/>
              </a:spcBef>
              <a:spcAft>
                <a:spcPct val="0"/>
              </a:spcAft>
            </a:pPr>
            <a:r>
              <a:rPr lang="en-US" sz="1400" i="1" u="none" smtClean="0">
                <a:solidFill>
                  <a:srgbClr val="000000"/>
                </a:solidFill>
              </a:rPr>
              <a:t>Large junk data to change checksum</a:t>
            </a:r>
            <a:endParaRPr lang="en-IN" sz="1400" i="1" u="none" smtClean="0">
              <a:solidFill>
                <a:srgbClr val="000000"/>
              </a:solidFill>
            </a:endParaRPr>
          </a:p>
        </p:txBody>
      </p:sp>
    </p:spTree>
    <p:extLst>
      <p:ext uri="{BB962C8B-B14F-4D97-AF65-F5344CB8AC3E}">
        <p14:creationId xmlns:p14="http://schemas.microsoft.com/office/powerpoint/2010/main" xmlns="" val="30822231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0" y="0"/>
            <a:ext cx="6248400" cy="609600"/>
          </a:xfrm>
        </p:spPr>
        <p:txBody>
          <a:bodyPr/>
          <a:lstStyle/>
          <a:p>
            <a:pPr algn="l"/>
            <a:r>
              <a:rPr lang="en-US" sz="2900" smtClean="0"/>
              <a:t>Checking cloudbased AVs</a:t>
            </a:r>
          </a:p>
        </p:txBody>
      </p:sp>
      <p:pic>
        <p:nvPicPr>
          <p:cNvPr id="58371" name="Picture 4" descr="Net_comm_pdf_sc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8600" y="838200"/>
            <a:ext cx="8382000" cy="523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545840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idx="4294967295"/>
          </p:nvPr>
        </p:nvSpPr>
        <p:spPr>
          <a:xfrm>
            <a:off x="0" y="0"/>
            <a:ext cx="8229600" cy="685800"/>
          </a:xfrm>
        </p:spPr>
        <p:txBody>
          <a:bodyPr/>
          <a:lstStyle/>
          <a:p>
            <a:pPr algn="l" eaLnBrk="1" hangingPunct="1"/>
            <a:r>
              <a:rPr lang="en-US" sz="2800" smtClean="0"/>
              <a:t>Vulnerabilities exploited</a:t>
            </a:r>
            <a:endParaRPr lang="en-IN" sz="2800" smtClean="0"/>
          </a:p>
        </p:txBody>
      </p:sp>
      <p:sp>
        <p:nvSpPr>
          <p:cNvPr id="53251" name="Content Placeholder 2"/>
          <p:cNvSpPr>
            <a:spLocks noGrp="1"/>
          </p:cNvSpPr>
          <p:nvPr>
            <p:ph idx="4294967295"/>
          </p:nvPr>
        </p:nvSpPr>
        <p:spPr>
          <a:xfrm>
            <a:off x="228600" y="914400"/>
            <a:ext cx="8686800" cy="5486400"/>
          </a:xfrm>
        </p:spPr>
        <p:txBody>
          <a:bodyPr/>
          <a:lstStyle/>
          <a:p>
            <a:r>
              <a:rPr lang="en-IN" sz="2200" dirty="0" err="1" smtClean="0"/>
              <a:t>Doc.media.newPlayer</a:t>
            </a:r>
            <a:r>
              <a:rPr lang="en-IN" sz="2200" dirty="0" smtClean="0"/>
              <a:t>()in </a:t>
            </a:r>
            <a:r>
              <a:rPr lang="en-IN" sz="2200" dirty="0" err="1" smtClean="0"/>
              <a:t>Multimedia.api</a:t>
            </a:r>
            <a:r>
              <a:rPr lang="en-IN" sz="2200" dirty="0" smtClean="0"/>
              <a:t> (Adobe)</a:t>
            </a:r>
          </a:p>
          <a:p>
            <a:pPr lvl="1"/>
            <a:r>
              <a:rPr lang="en-IN" sz="2200" dirty="0" smtClean="0"/>
              <a:t>CVE-2009-4324</a:t>
            </a:r>
          </a:p>
          <a:p>
            <a:r>
              <a:rPr lang="en-IN" sz="2200" dirty="0" smtClean="0"/>
              <a:t>Microsoft Office RTF File Stack Buffer Overflow Vulnerability</a:t>
            </a:r>
          </a:p>
          <a:p>
            <a:pPr lvl="1"/>
            <a:r>
              <a:rPr lang="en-IN" sz="2200" dirty="0" smtClean="0"/>
              <a:t>CVE-2010-3333</a:t>
            </a:r>
          </a:p>
          <a:p>
            <a:r>
              <a:rPr lang="en-IN" sz="2200" dirty="0" smtClean="0"/>
              <a:t>Adobe flash player code execution </a:t>
            </a:r>
            <a:r>
              <a:rPr lang="en-IN" sz="2200" dirty="0" err="1" smtClean="0"/>
              <a:t>vul</a:t>
            </a:r>
            <a:endParaRPr lang="en-IN" sz="2200" dirty="0" smtClean="0"/>
          </a:p>
          <a:p>
            <a:pPr lvl="1"/>
            <a:r>
              <a:rPr lang="en-IN" sz="2200" dirty="0" smtClean="0"/>
              <a:t>CVE-2011-0611</a:t>
            </a:r>
          </a:p>
          <a:p>
            <a:r>
              <a:rPr lang="en-IN" sz="2200" dirty="0" smtClean="0"/>
              <a:t>Adobe Acrobat and Reader PDF </a:t>
            </a:r>
            <a:r>
              <a:rPr lang="en-IN" sz="2200" dirty="0" err="1" smtClean="0"/>
              <a:t>LibTiff</a:t>
            </a:r>
            <a:r>
              <a:rPr lang="en-IN" sz="2200" dirty="0" smtClean="0"/>
              <a:t> Integer Overflow Code Execution Vulnerability</a:t>
            </a:r>
          </a:p>
          <a:p>
            <a:pPr lvl="1"/>
            <a:r>
              <a:rPr lang="en-IN" sz="2200" dirty="0" smtClean="0"/>
              <a:t>CVE-2010-0188</a:t>
            </a:r>
          </a:p>
          <a:p>
            <a:r>
              <a:rPr lang="en-IN" sz="2200" dirty="0" smtClean="0"/>
              <a:t>Adobe Reader SING Table Parsing Vulnerability </a:t>
            </a:r>
          </a:p>
          <a:p>
            <a:pPr lvl="1"/>
            <a:r>
              <a:rPr lang="en-IN" sz="2200" dirty="0" smtClean="0"/>
              <a:t>CVE-2010-2883</a:t>
            </a:r>
          </a:p>
          <a:p>
            <a:r>
              <a:rPr lang="en-US" sz="2600" dirty="0" smtClean="0"/>
              <a:t>Microsoft </a:t>
            </a:r>
            <a:r>
              <a:rPr lang="en-US" sz="2600" dirty="0"/>
              <a:t>Office </a:t>
            </a:r>
            <a:r>
              <a:rPr lang="en-US" sz="2600" dirty="0" smtClean="0"/>
              <a:t>(</a:t>
            </a:r>
            <a:r>
              <a:rPr lang="en-US" sz="1800" dirty="0" smtClean="0"/>
              <a:t>ActiveX </a:t>
            </a:r>
            <a:r>
              <a:rPr lang="en-US" sz="1800" dirty="0"/>
              <a:t>controls in </a:t>
            </a:r>
            <a:r>
              <a:rPr lang="en-US" sz="1800" dirty="0" smtClean="0"/>
              <a:t>MSCOMCTL.OCX</a:t>
            </a:r>
            <a:r>
              <a:rPr lang="en-US" sz="2400" dirty="0" smtClean="0"/>
              <a:t>)</a:t>
            </a:r>
            <a:endParaRPr lang="en-US" sz="2600" dirty="0" smtClean="0"/>
          </a:p>
          <a:p>
            <a:pPr lvl="1"/>
            <a:r>
              <a:rPr lang="en-US" sz="2200" dirty="0" smtClean="0"/>
              <a:t>CVE-2012-0158</a:t>
            </a:r>
            <a:endParaRPr lang="en-IN" sz="2200" dirty="0" smtClean="0"/>
          </a:p>
          <a:p>
            <a:endParaRPr lang="en-IN" sz="2400" dirty="0" smtClean="0"/>
          </a:p>
        </p:txBody>
      </p:sp>
    </p:spTree>
    <p:extLst>
      <p:ext uri="{BB962C8B-B14F-4D97-AF65-F5344CB8AC3E}">
        <p14:creationId xmlns:p14="http://schemas.microsoft.com/office/powerpoint/2010/main" xmlns="" val="4398990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838200"/>
          </a:xfrm>
        </p:spPr>
        <p:txBody>
          <a:bodyPr/>
          <a:lstStyle/>
          <a:p>
            <a:pPr algn="l"/>
            <a:r>
              <a:rPr lang="en-US" dirty="0" smtClean="0"/>
              <a:t>BlackHat SEO</a:t>
            </a:r>
            <a:endParaRPr lang="en-US" dirty="0"/>
          </a:p>
        </p:txBody>
      </p:sp>
      <p:sp>
        <p:nvSpPr>
          <p:cNvPr id="3" name="Content Placeholder 2"/>
          <p:cNvSpPr>
            <a:spLocks noGrp="1"/>
          </p:cNvSpPr>
          <p:nvPr>
            <p:ph idx="1"/>
          </p:nvPr>
        </p:nvSpPr>
        <p:spPr>
          <a:xfrm>
            <a:off x="457200" y="1219200"/>
            <a:ext cx="8291264" cy="2425824"/>
          </a:xfrm>
        </p:spPr>
        <p:txBody>
          <a:bodyPr>
            <a:normAutofit fontScale="55000" lnSpcReduction="20000"/>
          </a:bodyPr>
          <a:lstStyle/>
          <a:p>
            <a:r>
              <a:rPr lang="en-US" dirty="0" smtClean="0"/>
              <a:t>SEO poisoning</a:t>
            </a:r>
          </a:p>
          <a:p>
            <a:pPr lvl="2">
              <a:buFont typeface="Wingdings" pitchFamily="2" charset="2"/>
              <a:buChar char="v"/>
            </a:pPr>
            <a:r>
              <a:rPr lang="en-US" dirty="0" smtClean="0"/>
              <a:t>BlackHat SEO is a maliciously-motivated search engine optimization technique that takes advantage of search engine functionality to promote malicious websites to the top of search results.</a:t>
            </a:r>
          </a:p>
          <a:p>
            <a:r>
              <a:rPr lang="en-US" dirty="0" smtClean="0"/>
              <a:t>How a search can be poisoned???</a:t>
            </a:r>
          </a:p>
          <a:p>
            <a:pPr lvl="2">
              <a:buFont typeface="Wingdings" pitchFamily="2" charset="2"/>
              <a:buChar char="v"/>
            </a:pPr>
            <a:r>
              <a:rPr lang="en-US" dirty="0" smtClean="0"/>
              <a:t>Typically upload PHP scripts to the compromised sites.</a:t>
            </a:r>
          </a:p>
          <a:p>
            <a:pPr lvl="2">
              <a:buFont typeface="Wingdings" pitchFamily="2" charset="2"/>
              <a:buChar char="v"/>
            </a:pPr>
            <a:r>
              <a:rPr lang="en-US" dirty="0" smtClean="0"/>
              <a:t>Scripts query Google’s trending topic service and then generate</a:t>
            </a:r>
          </a:p>
          <a:p>
            <a:pPr lvl="2">
              <a:buNone/>
            </a:pPr>
            <a:r>
              <a:rPr lang="en-US" dirty="0" smtClean="0"/>
              <a:t>    relevant HTML for the hottest search terms.</a:t>
            </a:r>
          </a:p>
          <a:p>
            <a:pPr marL="274320" lvl="1">
              <a:spcBef>
                <a:spcPts val="600"/>
              </a:spcBef>
              <a:buClr>
                <a:schemeClr val="accent1"/>
              </a:buClr>
            </a:pPr>
            <a:r>
              <a:rPr lang="en-US" sz="2600" dirty="0" smtClean="0">
                <a:solidFill>
                  <a:schemeClr val="tx1"/>
                </a:solidFill>
              </a:rPr>
              <a:t>Campaigns seen:</a:t>
            </a:r>
          </a:p>
          <a:p>
            <a:pPr lvl="1">
              <a:buFont typeface="Wingdings" pitchFamily="2" charset="2"/>
              <a:buChar char="v"/>
            </a:pPr>
            <a:r>
              <a:rPr lang="en-US" sz="2000" dirty="0" smtClean="0">
                <a:solidFill>
                  <a:schemeClr val="tx1"/>
                </a:solidFill>
              </a:rPr>
              <a:t>holidays, sales events, natural disasters, much anticipated product announcements, sporting events, celebrity gossip, TV shows, and popular toys.</a:t>
            </a:r>
          </a:p>
        </p:txBody>
      </p:sp>
      <p:sp>
        <p:nvSpPr>
          <p:cNvPr id="7" name="Slide Number Placeholder 5"/>
          <p:cNvSpPr>
            <a:spLocks noGrp="1"/>
          </p:cNvSpPr>
          <p:nvPr>
            <p:ph type="sldNum" sz="quarter" idx="12"/>
          </p:nvPr>
        </p:nvSpPr>
        <p:spPr>
          <a:noFill/>
        </p:spPr>
        <p:txBody>
          <a:bodyPr/>
          <a:lstStyle/>
          <a:p>
            <a:fld id="{402BC51E-44FE-4EB4-9878-3A572484365A}" type="slidenum">
              <a:rPr lang="en-US" smtClean="0">
                <a:solidFill>
                  <a:srgbClr val="000000"/>
                </a:solidFill>
              </a:rPr>
              <a:pPr/>
              <a:t>48</a:t>
            </a:fld>
            <a:endParaRPr lang="en-US" smtClean="0">
              <a:solidFill>
                <a:srgbClr val="000000"/>
              </a:solidFill>
            </a:endParaRPr>
          </a:p>
        </p:txBody>
      </p:sp>
      <p:pic>
        <p:nvPicPr>
          <p:cNvPr id="8195" name="Picture 3"/>
          <p:cNvPicPr>
            <a:picLocks noChangeAspect="1" noChangeArrowheads="1"/>
          </p:cNvPicPr>
          <p:nvPr/>
        </p:nvPicPr>
        <p:blipFill>
          <a:blip r:embed="rId2" cstate="print"/>
          <a:srcRect/>
          <a:stretch>
            <a:fillRect/>
          </a:stretch>
        </p:blipFill>
        <p:spPr bwMode="auto">
          <a:xfrm>
            <a:off x="467544" y="3933056"/>
            <a:ext cx="2736304" cy="1885950"/>
          </a:xfrm>
          <a:prstGeom prst="rect">
            <a:avLst/>
          </a:prstGeom>
          <a:noFill/>
          <a:ln w="9525">
            <a:noFill/>
            <a:miter lim="800000"/>
            <a:headEnd/>
            <a:tailEnd/>
          </a:ln>
        </p:spPr>
      </p:pic>
      <p:pic>
        <p:nvPicPr>
          <p:cNvPr id="8196" name="Picture 4"/>
          <p:cNvPicPr>
            <a:picLocks noChangeAspect="1" noChangeArrowheads="1"/>
          </p:cNvPicPr>
          <p:nvPr/>
        </p:nvPicPr>
        <p:blipFill>
          <a:blip r:embed="rId3" cstate="print"/>
          <a:srcRect/>
          <a:stretch>
            <a:fillRect/>
          </a:stretch>
        </p:blipFill>
        <p:spPr bwMode="auto">
          <a:xfrm>
            <a:off x="3707904" y="3717032"/>
            <a:ext cx="4191025" cy="857250"/>
          </a:xfrm>
          <a:prstGeom prst="rect">
            <a:avLst/>
          </a:prstGeom>
          <a:noFill/>
          <a:ln w="9525">
            <a:noFill/>
            <a:miter lim="800000"/>
            <a:headEnd/>
            <a:tailEnd/>
          </a:ln>
        </p:spPr>
      </p:pic>
      <p:pic>
        <p:nvPicPr>
          <p:cNvPr id="8197" name="Picture 5"/>
          <p:cNvPicPr>
            <a:picLocks noChangeAspect="1" noChangeArrowheads="1"/>
          </p:cNvPicPr>
          <p:nvPr/>
        </p:nvPicPr>
        <p:blipFill>
          <a:blip r:embed="rId4" cstate="print"/>
          <a:srcRect/>
          <a:stretch>
            <a:fillRect/>
          </a:stretch>
        </p:blipFill>
        <p:spPr bwMode="auto">
          <a:xfrm>
            <a:off x="3707904" y="4509120"/>
            <a:ext cx="4057650" cy="1076325"/>
          </a:xfrm>
          <a:prstGeom prst="rect">
            <a:avLst/>
          </a:prstGeom>
          <a:noFill/>
          <a:ln w="9525">
            <a:noFill/>
            <a:miter lim="800000"/>
            <a:headEnd/>
            <a:tailEnd/>
          </a:ln>
        </p:spPr>
      </p:pic>
      <p:sp>
        <p:nvSpPr>
          <p:cNvPr id="8" name="TextBox 7"/>
          <p:cNvSpPr txBox="1"/>
          <p:nvPr/>
        </p:nvSpPr>
        <p:spPr>
          <a:xfrm>
            <a:off x="683568" y="5805264"/>
            <a:ext cx="8064896" cy="369332"/>
          </a:xfrm>
          <a:prstGeom prst="rect">
            <a:avLst/>
          </a:prstGeom>
          <a:noFill/>
        </p:spPr>
        <p:txBody>
          <a:bodyPr wrap="square" rtlCol="0">
            <a:spAutoFit/>
          </a:bodyPr>
          <a:lstStyle/>
          <a:p>
            <a:r>
              <a:rPr lang="en-US" dirty="0" smtClean="0">
                <a:solidFill>
                  <a:srgbClr val="000000"/>
                </a:solidFill>
              </a:rPr>
              <a:t>Recent  trends  shows Google Image Indexes are poisoned</a:t>
            </a:r>
            <a:endParaRPr lang="en-US" dirty="0">
              <a:solidFill>
                <a:srgbClr val="000000"/>
              </a:solidFill>
            </a:endParaRPr>
          </a:p>
        </p:txBody>
      </p:sp>
    </p:spTree>
    <p:extLst>
      <p:ext uri="{BB962C8B-B14F-4D97-AF65-F5344CB8AC3E}">
        <p14:creationId xmlns:p14="http://schemas.microsoft.com/office/powerpoint/2010/main" xmlns="" val="16679184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idx="4294967295"/>
          </p:nvPr>
        </p:nvSpPr>
        <p:spPr>
          <a:xfrm>
            <a:off x="0" y="0"/>
            <a:ext cx="8229600" cy="762000"/>
          </a:xfrm>
        </p:spPr>
        <p:txBody>
          <a:bodyPr/>
          <a:lstStyle/>
          <a:p>
            <a:pPr algn="l" eaLnBrk="1" hangingPunct="1"/>
            <a:r>
              <a:rPr lang="en-US" sz="3200" smtClean="0"/>
              <a:t>SEO Poisoning</a:t>
            </a:r>
            <a:endParaRPr lang="en-IN" sz="3200" smtClean="0"/>
          </a:p>
        </p:txBody>
      </p:sp>
      <p:pic>
        <p:nvPicPr>
          <p:cNvPr id="32771" name="Picture 3"/>
          <p:cNvPicPr>
            <a:picLocks noChangeAspect="1" noChangeArrowheads="1"/>
          </p:cNvPicPr>
          <p:nvPr/>
        </p:nvPicPr>
        <p:blipFill>
          <a:blip r:embed="rId3" cstate="print"/>
          <a:srcRect/>
          <a:stretch>
            <a:fillRect/>
          </a:stretch>
        </p:blipFill>
        <p:spPr bwMode="auto">
          <a:xfrm>
            <a:off x="304800" y="762000"/>
            <a:ext cx="5715000" cy="5753100"/>
          </a:xfrm>
          <a:prstGeom prst="rect">
            <a:avLst/>
          </a:prstGeom>
          <a:noFill/>
          <a:ln w="9525">
            <a:noFill/>
            <a:miter lim="800000"/>
            <a:headEnd/>
            <a:tailEnd/>
          </a:ln>
        </p:spPr>
      </p:pic>
    </p:spTree>
    <p:extLst>
      <p:ext uri="{BB962C8B-B14F-4D97-AF65-F5344CB8AC3E}">
        <p14:creationId xmlns:p14="http://schemas.microsoft.com/office/powerpoint/2010/main" xmlns="" val="2276962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4"/>
          <p:cNvSpPr>
            <a:spLocks noChangeArrowheads="1"/>
          </p:cNvSpPr>
          <p:nvPr/>
        </p:nvSpPr>
        <p:spPr bwMode="auto">
          <a:xfrm>
            <a:off x="5638800" y="1371600"/>
            <a:ext cx="3276600" cy="685800"/>
          </a:xfrm>
          <a:prstGeom prst="roundRect">
            <a:avLst>
              <a:gd name="adj" fmla="val 16667"/>
            </a:avLst>
          </a:prstGeom>
          <a:gradFill rotWithShape="1">
            <a:gsLst>
              <a:gs pos="0">
                <a:srgbClr val="99FF66"/>
              </a:gs>
              <a:gs pos="100000">
                <a:srgbClr val="47762F"/>
              </a:gs>
            </a:gsLst>
            <a:path path="shape">
              <a:fillToRect l="50000" t="50000" r="50000" b="50000"/>
            </a:path>
          </a:gradFill>
          <a:ln w="9525">
            <a:solidFill>
              <a:schemeClr val="tx1"/>
            </a:solidFill>
            <a:round/>
            <a:headEnd/>
            <a:tailEnd/>
          </a:ln>
        </p:spPr>
        <p:txBody>
          <a:bodyPr wrap="none" anchor="ctr"/>
          <a:lstStyle/>
          <a:p>
            <a:endParaRPr lang="en-IN"/>
          </a:p>
        </p:txBody>
      </p:sp>
      <p:sp>
        <p:nvSpPr>
          <p:cNvPr id="36867" name="AutoShape 23"/>
          <p:cNvSpPr>
            <a:spLocks noChangeArrowheads="1"/>
          </p:cNvSpPr>
          <p:nvPr/>
        </p:nvSpPr>
        <p:spPr bwMode="auto">
          <a:xfrm>
            <a:off x="2209800" y="1371600"/>
            <a:ext cx="3276600" cy="685800"/>
          </a:xfrm>
          <a:prstGeom prst="roundRect">
            <a:avLst>
              <a:gd name="adj" fmla="val 16667"/>
            </a:avLst>
          </a:prstGeom>
          <a:gradFill rotWithShape="1">
            <a:gsLst>
              <a:gs pos="0">
                <a:srgbClr val="99FF66"/>
              </a:gs>
              <a:gs pos="100000">
                <a:srgbClr val="47762F"/>
              </a:gs>
            </a:gsLst>
            <a:path path="shape">
              <a:fillToRect l="50000" t="50000" r="50000" b="50000"/>
            </a:path>
          </a:gradFill>
          <a:ln w="9525">
            <a:solidFill>
              <a:schemeClr val="tx1"/>
            </a:solidFill>
            <a:round/>
            <a:headEnd/>
            <a:tailEnd/>
          </a:ln>
        </p:spPr>
        <p:txBody>
          <a:bodyPr wrap="none" anchor="ctr"/>
          <a:lstStyle/>
          <a:p>
            <a:endParaRPr lang="en-IN"/>
          </a:p>
        </p:txBody>
      </p:sp>
      <p:sp>
        <p:nvSpPr>
          <p:cNvPr id="36868" name="AutoShape 20"/>
          <p:cNvSpPr>
            <a:spLocks noChangeArrowheads="1"/>
          </p:cNvSpPr>
          <p:nvPr/>
        </p:nvSpPr>
        <p:spPr bwMode="auto">
          <a:xfrm>
            <a:off x="152400" y="1371600"/>
            <a:ext cx="1905000" cy="685800"/>
          </a:xfrm>
          <a:prstGeom prst="roundRect">
            <a:avLst>
              <a:gd name="adj" fmla="val 16667"/>
            </a:avLst>
          </a:prstGeom>
          <a:gradFill rotWithShape="1">
            <a:gsLst>
              <a:gs pos="0">
                <a:srgbClr val="99FF66"/>
              </a:gs>
              <a:gs pos="100000">
                <a:srgbClr val="47762F"/>
              </a:gs>
            </a:gsLst>
            <a:path path="shape">
              <a:fillToRect l="50000" t="50000" r="50000" b="50000"/>
            </a:path>
          </a:gradFill>
          <a:ln w="9525">
            <a:solidFill>
              <a:schemeClr val="tx1"/>
            </a:solidFill>
            <a:round/>
            <a:headEnd/>
            <a:tailEnd/>
          </a:ln>
        </p:spPr>
        <p:txBody>
          <a:bodyPr wrap="none" anchor="ctr"/>
          <a:lstStyle/>
          <a:p>
            <a:endParaRPr lang="en-IN"/>
          </a:p>
        </p:txBody>
      </p:sp>
      <p:sp>
        <p:nvSpPr>
          <p:cNvPr id="36869" name="Rectangle 15"/>
          <p:cNvSpPr>
            <a:spLocks noChangeArrowheads="1"/>
          </p:cNvSpPr>
          <p:nvPr/>
        </p:nvSpPr>
        <p:spPr bwMode="auto">
          <a:xfrm>
            <a:off x="0" y="0"/>
            <a:ext cx="4953000" cy="685800"/>
          </a:xfrm>
          <a:prstGeom prst="rect">
            <a:avLst/>
          </a:prstGeom>
          <a:noFill/>
          <a:ln w="9525">
            <a:noFill/>
            <a:miter lim="800000"/>
            <a:headEnd/>
            <a:tailEnd/>
          </a:ln>
        </p:spPr>
        <p:txBody>
          <a:bodyPr anchor="ctr"/>
          <a:lstStyle/>
          <a:p>
            <a:pPr algn="ctr" eaLnBrk="0" hangingPunct="0"/>
            <a:r>
              <a:rPr lang="en-US" sz="3600">
                <a:solidFill>
                  <a:srgbClr val="0029AC"/>
                </a:solidFill>
                <a:latin typeface="Albertus Medium" pitchFamily="34" charset="0"/>
              </a:rPr>
              <a:t>Understanding Threats</a:t>
            </a:r>
          </a:p>
        </p:txBody>
      </p:sp>
      <p:sp>
        <p:nvSpPr>
          <p:cNvPr id="36870" name="WordArt 16"/>
          <p:cNvSpPr>
            <a:spLocks noChangeArrowheads="1" noChangeShapeType="1" noTextEdit="1"/>
          </p:cNvSpPr>
          <p:nvPr/>
        </p:nvSpPr>
        <p:spPr bwMode="auto">
          <a:xfrm>
            <a:off x="381000" y="1524000"/>
            <a:ext cx="1376363" cy="315913"/>
          </a:xfrm>
          <a:prstGeom prst="rect">
            <a:avLst/>
          </a:prstGeom>
        </p:spPr>
        <p:txBody>
          <a:bodyPr wrap="none" fromWordArt="1">
            <a:prstTxWarp prst="textPlain">
              <a:avLst>
                <a:gd name="adj" fmla="val 50000"/>
              </a:avLst>
            </a:prstTxWarp>
          </a:bodyPr>
          <a:lstStyle/>
          <a:p>
            <a:pPr algn="ctr"/>
            <a:r>
              <a:rPr lang="en-IN" sz="28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Threat Source</a:t>
            </a:r>
          </a:p>
        </p:txBody>
      </p:sp>
      <p:sp>
        <p:nvSpPr>
          <p:cNvPr id="36871" name="WordArt 18"/>
          <p:cNvSpPr>
            <a:spLocks noChangeArrowheads="1" noChangeShapeType="1" noTextEdit="1"/>
          </p:cNvSpPr>
          <p:nvPr/>
        </p:nvSpPr>
        <p:spPr bwMode="auto">
          <a:xfrm>
            <a:off x="2590800" y="1524000"/>
            <a:ext cx="2514600" cy="501650"/>
          </a:xfrm>
          <a:prstGeom prst="rect">
            <a:avLst/>
          </a:prstGeom>
        </p:spPr>
        <p:txBody>
          <a:bodyPr wrap="none" fromWordArt="1">
            <a:prstTxWarp prst="textDoubleWave1">
              <a:avLst>
                <a:gd name="adj1" fmla="val 6500"/>
                <a:gd name="adj2" fmla="val 0"/>
              </a:avLst>
            </a:prstTxWarp>
          </a:bodyPr>
          <a:lstStyle/>
          <a:p>
            <a:pPr algn="ctr"/>
            <a:r>
              <a:rPr lang="en-IN"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Attackers Motives/Goals</a:t>
            </a:r>
          </a:p>
        </p:txBody>
      </p:sp>
      <p:sp>
        <p:nvSpPr>
          <p:cNvPr id="36872" name="WordArt 19"/>
          <p:cNvSpPr>
            <a:spLocks noChangeArrowheads="1" noChangeShapeType="1" noTextEdit="1"/>
          </p:cNvSpPr>
          <p:nvPr/>
        </p:nvSpPr>
        <p:spPr bwMode="auto">
          <a:xfrm>
            <a:off x="6400800" y="1600200"/>
            <a:ext cx="1647825" cy="323850"/>
          </a:xfrm>
          <a:prstGeom prst="rect">
            <a:avLst/>
          </a:prstGeom>
        </p:spPr>
        <p:txBody>
          <a:bodyPr wrap="none" fromWordArt="1">
            <a:prstTxWarp prst="textPlain">
              <a:avLst>
                <a:gd name="adj" fmla="val 50000"/>
              </a:avLst>
            </a:prstTxWarp>
          </a:bodyPr>
          <a:lstStyle/>
          <a:p>
            <a:pPr algn="ctr"/>
            <a:r>
              <a:rPr lang="en-IN" sz="2000" kern="10">
                <a:ln w="19050">
                  <a:solidFill>
                    <a:srgbClr val="99CCFF"/>
                  </a:solidFill>
                  <a:round/>
                  <a:headEnd/>
                  <a:tailEnd/>
                </a:ln>
                <a:solidFill>
                  <a:srgbClr val="0066CC"/>
                </a:solidFill>
                <a:effectLst>
                  <a:outerShdw dist="35921" dir="2700000" algn="ctr" rotWithShape="0">
                    <a:srgbClr val="990000"/>
                  </a:outerShdw>
                </a:effectLst>
                <a:latin typeface="Impact"/>
              </a:rPr>
              <a:t>Attack methods</a:t>
            </a:r>
          </a:p>
        </p:txBody>
      </p:sp>
      <p:sp>
        <p:nvSpPr>
          <p:cNvPr id="36873" name="AutoShape 21"/>
          <p:cNvSpPr>
            <a:spLocks noChangeArrowheads="1"/>
          </p:cNvSpPr>
          <p:nvPr/>
        </p:nvSpPr>
        <p:spPr bwMode="auto">
          <a:xfrm>
            <a:off x="152400" y="2209800"/>
            <a:ext cx="1905000" cy="2209800"/>
          </a:xfrm>
          <a:prstGeom prst="roundRect">
            <a:avLst>
              <a:gd name="adj" fmla="val 16667"/>
            </a:avLst>
          </a:prstGeom>
          <a:solidFill>
            <a:srgbClr val="CC99FF"/>
          </a:solidFill>
          <a:ln w="9525" algn="ctr">
            <a:solidFill>
              <a:schemeClr val="tx1"/>
            </a:solidFill>
            <a:round/>
            <a:headEnd/>
            <a:tailEnd/>
          </a:ln>
        </p:spPr>
        <p:txBody>
          <a:bodyPr wrap="none" anchor="ctr"/>
          <a:lstStyle/>
          <a:p>
            <a:pPr>
              <a:buFontTx/>
              <a:buChar char="•"/>
            </a:pPr>
            <a:r>
              <a:rPr lang="en-US" sz="1800"/>
              <a:t>Employees</a:t>
            </a:r>
          </a:p>
          <a:p>
            <a:pPr>
              <a:buFontTx/>
              <a:buChar char="•"/>
            </a:pPr>
            <a:r>
              <a:rPr lang="en-US" sz="1800"/>
              <a:t>Malicious</a:t>
            </a:r>
            <a:br>
              <a:rPr lang="en-US" sz="1800"/>
            </a:br>
            <a:r>
              <a:rPr lang="en-US" sz="1800"/>
              <a:t>  intended guys</a:t>
            </a:r>
          </a:p>
          <a:p>
            <a:pPr>
              <a:buFontTx/>
              <a:buChar char="•"/>
            </a:pPr>
            <a:r>
              <a:rPr lang="en-US" sz="1800"/>
              <a:t>Ignorant</a:t>
            </a:r>
          </a:p>
          <a:p>
            <a:pPr>
              <a:buFontTx/>
              <a:buChar char="•"/>
            </a:pPr>
            <a:r>
              <a:rPr lang="en-US" sz="1800"/>
              <a:t>Non-employees</a:t>
            </a:r>
          </a:p>
          <a:p>
            <a:pPr>
              <a:buFontTx/>
              <a:buChar char="•"/>
            </a:pPr>
            <a:r>
              <a:rPr lang="en-US" sz="1800"/>
              <a:t>Outside attackers</a:t>
            </a:r>
          </a:p>
          <a:p>
            <a:pPr>
              <a:buFontTx/>
              <a:buChar char="•"/>
            </a:pPr>
            <a:r>
              <a:rPr lang="en-US" sz="1800"/>
              <a:t>Natural disasters</a:t>
            </a:r>
          </a:p>
        </p:txBody>
      </p:sp>
      <p:sp>
        <p:nvSpPr>
          <p:cNvPr id="36874" name="AutoShape 22"/>
          <p:cNvSpPr>
            <a:spLocks noChangeArrowheads="1"/>
          </p:cNvSpPr>
          <p:nvPr/>
        </p:nvSpPr>
        <p:spPr bwMode="auto">
          <a:xfrm>
            <a:off x="2209800" y="2209800"/>
            <a:ext cx="3276600" cy="3581400"/>
          </a:xfrm>
          <a:prstGeom prst="roundRect">
            <a:avLst>
              <a:gd name="adj" fmla="val 16667"/>
            </a:avLst>
          </a:prstGeom>
          <a:solidFill>
            <a:srgbClr val="CC99FF"/>
          </a:solidFill>
          <a:ln w="9525">
            <a:solidFill>
              <a:schemeClr val="tx1"/>
            </a:solidFill>
            <a:round/>
            <a:headEnd/>
            <a:tailEnd/>
          </a:ln>
        </p:spPr>
        <p:txBody>
          <a:bodyPr wrap="none" anchor="ctr"/>
          <a:lstStyle/>
          <a:p>
            <a:pPr>
              <a:buFontTx/>
              <a:buChar char="•"/>
            </a:pPr>
            <a:r>
              <a:rPr lang="en-US" sz="1800"/>
              <a:t>Disruption of Service</a:t>
            </a:r>
          </a:p>
          <a:p>
            <a:pPr>
              <a:buFontTx/>
              <a:buChar char="•"/>
            </a:pPr>
            <a:r>
              <a:rPr lang="en-US" sz="1800"/>
              <a:t>Expose sensitive information</a:t>
            </a:r>
          </a:p>
          <a:p>
            <a:pPr>
              <a:buFontTx/>
              <a:buChar char="•"/>
            </a:pPr>
            <a:r>
              <a:rPr lang="en-US" sz="1800"/>
              <a:t>Alter information</a:t>
            </a:r>
          </a:p>
          <a:p>
            <a:pPr>
              <a:buFontTx/>
              <a:buChar char="•"/>
            </a:pPr>
            <a:r>
              <a:rPr lang="en-US" sz="1800"/>
              <a:t>Damage information</a:t>
            </a:r>
          </a:p>
          <a:p>
            <a:pPr>
              <a:buFontTx/>
              <a:buChar char="•"/>
            </a:pPr>
            <a:r>
              <a:rPr lang="en-US" sz="1800"/>
              <a:t>Delete information</a:t>
            </a:r>
          </a:p>
          <a:p>
            <a:pPr>
              <a:buFontTx/>
              <a:buChar char="•"/>
            </a:pPr>
            <a:r>
              <a:rPr lang="en-US" sz="1800"/>
              <a:t>Funny jokes</a:t>
            </a:r>
          </a:p>
          <a:p>
            <a:pPr>
              <a:buFontTx/>
              <a:buChar char="•"/>
            </a:pPr>
            <a:r>
              <a:rPr lang="en-US" sz="1800"/>
              <a:t>Publicity, peer recognition</a:t>
            </a:r>
          </a:p>
          <a:p>
            <a:pPr>
              <a:buFontTx/>
              <a:buChar char="•"/>
            </a:pPr>
            <a:r>
              <a:rPr lang="en-US" sz="1800"/>
              <a:t>Monetary gain</a:t>
            </a:r>
          </a:p>
          <a:p>
            <a:pPr>
              <a:buFontTx/>
              <a:buChar char="•"/>
            </a:pPr>
            <a:r>
              <a:rPr lang="en-US" sz="1800"/>
              <a:t>Revenge/Defaming others</a:t>
            </a:r>
          </a:p>
          <a:p>
            <a:pPr>
              <a:buFontTx/>
              <a:buChar char="•"/>
            </a:pPr>
            <a:r>
              <a:rPr lang="en-US" sz="1800"/>
              <a:t>Political means</a:t>
            </a:r>
          </a:p>
          <a:p>
            <a:pPr>
              <a:buFontTx/>
              <a:buChar char="•"/>
            </a:pPr>
            <a:r>
              <a:rPr lang="en-US" sz="1800"/>
              <a:t>Terrorism</a:t>
            </a:r>
          </a:p>
          <a:p>
            <a:pPr>
              <a:buFontTx/>
              <a:buChar char="•"/>
            </a:pPr>
            <a:r>
              <a:rPr lang="en-US" sz="1800"/>
              <a:t>Curiosity, testing skills/system</a:t>
            </a:r>
          </a:p>
        </p:txBody>
      </p:sp>
      <p:sp>
        <p:nvSpPr>
          <p:cNvPr id="36875" name="AutoShape 25"/>
          <p:cNvSpPr>
            <a:spLocks noChangeArrowheads="1"/>
          </p:cNvSpPr>
          <p:nvPr/>
        </p:nvSpPr>
        <p:spPr bwMode="auto">
          <a:xfrm>
            <a:off x="5638800" y="2209800"/>
            <a:ext cx="3276600" cy="3733800"/>
          </a:xfrm>
          <a:prstGeom prst="roundRect">
            <a:avLst>
              <a:gd name="adj" fmla="val 16667"/>
            </a:avLst>
          </a:prstGeom>
          <a:solidFill>
            <a:srgbClr val="CC99FF"/>
          </a:solidFill>
          <a:ln w="9525">
            <a:solidFill>
              <a:schemeClr val="tx1"/>
            </a:solidFill>
            <a:round/>
            <a:headEnd/>
            <a:tailEnd/>
          </a:ln>
        </p:spPr>
        <p:txBody>
          <a:bodyPr wrap="none" anchor="ctr"/>
          <a:lstStyle/>
          <a:p>
            <a:pPr>
              <a:buFontTx/>
              <a:buChar char="•"/>
            </a:pPr>
            <a:r>
              <a:rPr lang="en-US" sz="1800"/>
              <a:t>Social Engineering</a:t>
            </a:r>
          </a:p>
          <a:p>
            <a:pPr>
              <a:buFontTx/>
              <a:buChar char="•"/>
            </a:pPr>
            <a:r>
              <a:rPr lang="en-US" sz="1800"/>
              <a:t>Virus, Trojan horses, worms</a:t>
            </a:r>
          </a:p>
          <a:p>
            <a:pPr>
              <a:buFontTx/>
              <a:buChar char="•"/>
            </a:pPr>
            <a:r>
              <a:rPr lang="en-US" sz="1800"/>
              <a:t>Key-loggers</a:t>
            </a:r>
          </a:p>
          <a:p>
            <a:pPr>
              <a:buFontTx/>
              <a:buChar char="•"/>
            </a:pPr>
            <a:r>
              <a:rPr lang="en-US" sz="1800"/>
              <a:t>Exploitation of vulnerabilities</a:t>
            </a:r>
          </a:p>
          <a:p>
            <a:pPr>
              <a:buFontTx/>
              <a:buChar char="•"/>
            </a:pPr>
            <a:r>
              <a:rPr lang="en-US" sz="1800"/>
              <a:t>Packet replay</a:t>
            </a:r>
          </a:p>
          <a:p>
            <a:pPr>
              <a:buFontTx/>
              <a:buChar char="•"/>
            </a:pPr>
            <a:r>
              <a:rPr lang="en-US" sz="1800"/>
              <a:t>Packet modification</a:t>
            </a:r>
          </a:p>
          <a:p>
            <a:pPr>
              <a:buFontTx/>
              <a:buChar char="•"/>
            </a:pPr>
            <a:r>
              <a:rPr lang="en-US" sz="1800"/>
              <a:t>IP spoofing</a:t>
            </a:r>
          </a:p>
          <a:p>
            <a:pPr>
              <a:buFontTx/>
              <a:buChar char="•"/>
            </a:pPr>
            <a:r>
              <a:rPr lang="en-US" sz="1800"/>
              <a:t>Mail bombing</a:t>
            </a:r>
          </a:p>
          <a:p>
            <a:pPr>
              <a:buFontTx/>
              <a:buChar char="•"/>
            </a:pPr>
            <a:r>
              <a:rPr lang="en-US" sz="1800"/>
              <a:t>Various hacking tools</a:t>
            </a:r>
          </a:p>
          <a:p>
            <a:pPr>
              <a:buFontTx/>
              <a:buChar char="•"/>
            </a:pPr>
            <a:r>
              <a:rPr lang="en-US" sz="1800"/>
              <a:t>Password cracking</a:t>
            </a:r>
          </a:p>
          <a:p>
            <a:pPr>
              <a:buFontTx/>
              <a:buChar char="•"/>
            </a:pPr>
            <a:r>
              <a:rPr lang="en-US" sz="1800"/>
              <a:t>Cross-site scripting</a:t>
            </a:r>
          </a:p>
          <a:p>
            <a:pPr>
              <a:buFontTx/>
              <a:buChar char="•"/>
            </a:pPr>
            <a:r>
              <a:rPr lang="en-US" sz="1800"/>
              <a:t>SQL injection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itle 5"/>
          <p:cNvSpPr>
            <a:spLocks noGrp="1"/>
          </p:cNvSpPr>
          <p:nvPr>
            <p:ph type="title" idx="4294967295"/>
          </p:nvPr>
        </p:nvSpPr>
        <p:spPr>
          <a:xfrm>
            <a:off x="0" y="0"/>
            <a:ext cx="8229600" cy="762000"/>
          </a:xfrm>
        </p:spPr>
        <p:txBody>
          <a:bodyPr/>
          <a:lstStyle/>
          <a:p>
            <a:pPr algn="l" eaLnBrk="1" hangingPunct="1"/>
            <a:r>
              <a:rPr lang="en-US" sz="3200" smtClean="0"/>
              <a:t>Rogue Antivirus - Scareware</a:t>
            </a:r>
            <a:endParaRPr lang="en-IN" sz="3200" smtClean="0"/>
          </a:p>
        </p:txBody>
      </p:sp>
      <p:graphicFrame>
        <p:nvGraphicFramePr>
          <p:cNvPr id="3074" name="Object 8"/>
          <p:cNvGraphicFramePr>
            <a:graphicFrameLocks noChangeAspect="1"/>
          </p:cNvGraphicFramePr>
          <p:nvPr/>
        </p:nvGraphicFramePr>
        <p:xfrm>
          <a:off x="152400" y="3124200"/>
          <a:ext cx="3352800" cy="3200400"/>
        </p:xfrm>
        <a:graphic>
          <a:graphicData uri="http://schemas.openxmlformats.org/presentationml/2006/ole">
            <p:oleObj spid="_x0000_s50190" r:id="rId3" imgW="2762636" imgH="2247619" progId="PBrush">
              <p:embed/>
            </p:oleObj>
          </a:graphicData>
        </a:graphic>
      </p:graphicFrame>
      <p:sp>
        <p:nvSpPr>
          <p:cNvPr id="3077" name="Rectangle 11"/>
          <p:cNvSpPr>
            <a:spLocks noChangeArrowheads="1"/>
          </p:cNvSpPr>
          <p:nvPr/>
        </p:nvSpPr>
        <p:spPr bwMode="auto">
          <a:xfrm>
            <a:off x="3314700" y="2476500"/>
            <a:ext cx="9144000" cy="0"/>
          </a:xfrm>
          <a:prstGeom prst="rect">
            <a:avLst/>
          </a:prstGeom>
          <a:noFill/>
          <a:ln w="9525">
            <a:noFill/>
            <a:miter lim="800000"/>
            <a:headEnd/>
            <a:tailEnd/>
          </a:ln>
        </p:spPr>
        <p:txBody>
          <a:bodyPr>
            <a:spAutoFit/>
          </a:bodyPr>
          <a:lstStyle/>
          <a:p>
            <a:endParaRPr lang="en-IN">
              <a:solidFill>
                <a:srgbClr val="000000"/>
              </a:solidFill>
            </a:endParaRPr>
          </a:p>
        </p:txBody>
      </p:sp>
      <p:graphicFrame>
        <p:nvGraphicFramePr>
          <p:cNvPr id="3075" name="Object 10"/>
          <p:cNvGraphicFramePr>
            <a:graphicFrameLocks noChangeAspect="1"/>
          </p:cNvGraphicFramePr>
          <p:nvPr/>
        </p:nvGraphicFramePr>
        <p:xfrm>
          <a:off x="3962400" y="762000"/>
          <a:ext cx="4419600" cy="3505200"/>
        </p:xfrm>
        <a:graphic>
          <a:graphicData uri="http://schemas.openxmlformats.org/presentationml/2006/ole">
            <p:oleObj spid="_x0000_s50191" r:id="rId4" imgW="3858164" imgH="2933333" progId="PBrush">
              <p:embed/>
            </p:oleObj>
          </a:graphicData>
        </a:graphic>
      </p:graphicFrame>
      <p:pic>
        <p:nvPicPr>
          <p:cNvPr id="3078" name="Picture 6" descr="C:\Users\sarma.CERT-IN\Desktop\winweba.jpg"/>
          <p:cNvPicPr>
            <a:picLocks noChangeAspect="1" noChangeArrowheads="1"/>
          </p:cNvPicPr>
          <p:nvPr/>
        </p:nvPicPr>
        <p:blipFill>
          <a:blip r:embed="rId5" cstate="print"/>
          <a:srcRect/>
          <a:stretch>
            <a:fillRect/>
          </a:stretch>
        </p:blipFill>
        <p:spPr bwMode="auto">
          <a:xfrm>
            <a:off x="0" y="838200"/>
            <a:ext cx="2247900" cy="581025"/>
          </a:xfrm>
          <a:prstGeom prst="rect">
            <a:avLst/>
          </a:prstGeom>
          <a:noFill/>
          <a:ln w="9525">
            <a:noFill/>
            <a:miter lim="800000"/>
            <a:headEnd/>
            <a:tailEnd/>
          </a:ln>
        </p:spPr>
      </p:pic>
      <p:pic>
        <p:nvPicPr>
          <p:cNvPr id="3079" name="Picture 7" descr="C:\Users\sarma.CERT-IN\Desktop\sc2\32d1e7142a1c4164.jpg"/>
          <p:cNvPicPr>
            <a:picLocks noChangeAspect="1" noChangeArrowheads="1"/>
          </p:cNvPicPr>
          <p:nvPr/>
        </p:nvPicPr>
        <p:blipFill>
          <a:blip r:embed="rId6" cstate="print"/>
          <a:srcRect/>
          <a:stretch>
            <a:fillRect/>
          </a:stretch>
        </p:blipFill>
        <p:spPr bwMode="auto">
          <a:xfrm>
            <a:off x="2057400" y="1524000"/>
            <a:ext cx="1504950" cy="714375"/>
          </a:xfrm>
          <a:prstGeom prst="rect">
            <a:avLst/>
          </a:prstGeom>
          <a:noFill/>
          <a:ln w="9525">
            <a:noFill/>
            <a:miter lim="800000"/>
            <a:headEnd/>
            <a:tailEnd/>
          </a:ln>
        </p:spPr>
      </p:pic>
      <p:pic>
        <p:nvPicPr>
          <p:cNvPr id="3080" name="Picture 8" descr="C:\Users\sarma.CERT-IN\Desktop\sc2\a3ea6c58a8674dd7.jpg"/>
          <p:cNvPicPr>
            <a:picLocks noChangeAspect="1" noChangeArrowheads="1"/>
          </p:cNvPicPr>
          <p:nvPr/>
        </p:nvPicPr>
        <p:blipFill>
          <a:blip r:embed="rId7" cstate="print"/>
          <a:srcRect/>
          <a:stretch>
            <a:fillRect/>
          </a:stretch>
        </p:blipFill>
        <p:spPr bwMode="auto">
          <a:xfrm>
            <a:off x="0" y="1524000"/>
            <a:ext cx="1466850" cy="752475"/>
          </a:xfrm>
          <a:prstGeom prst="rect">
            <a:avLst/>
          </a:prstGeom>
          <a:noFill/>
          <a:ln w="9525">
            <a:noFill/>
            <a:miter lim="800000"/>
            <a:headEnd/>
            <a:tailEnd/>
          </a:ln>
        </p:spPr>
      </p:pic>
      <p:pic>
        <p:nvPicPr>
          <p:cNvPr id="3081" name="Picture 9" descr="C:\Users\sarma.CERT-IN\Desktop\sc2\f4b4438f86544c5.jpg"/>
          <p:cNvPicPr>
            <a:picLocks noChangeAspect="1" noChangeArrowheads="1"/>
          </p:cNvPicPr>
          <p:nvPr/>
        </p:nvPicPr>
        <p:blipFill>
          <a:blip r:embed="rId8" cstate="print"/>
          <a:srcRect/>
          <a:stretch>
            <a:fillRect/>
          </a:stretch>
        </p:blipFill>
        <p:spPr bwMode="auto">
          <a:xfrm>
            <a:off x="228600" y="2362200"/>
            <a:ext cx="1543050" cy="581025"/>
          </a:xfrm>
          <a:prstGeom prst="rect">
            <a:avLst/>
          </a:prstGeom>
          <a:noFill/>
          <a:ln w="9525">
            <a:noFill/>
            <a:miter lim="800000"/>
            <a:headEnd/>
            <a:tailEnd/>
          </a:ln>
        </p:spPr>
      </p:pic>
      <p:pic>
        <p:nvPicPr>
          <p:cNvPr id="10" name="Picture 8" descr="antivirusxp2008"/>
          <p:cNvPicPr>
            <a:picLocks noChangeAspect="1" noChangeArrowheads="1"/>
          </p:cNvPicPr>
          <p:nvPr/>
        </p:nvPicPr>
        <p:blipFill>
          <a:blip r:embed="rId9" cstate="print"/>
          <a:srcRect/>
          <a:stretch>
            <a:fillRect/>
          </a:stretch>
        </p:blipFill>
        <p:spPr>
          <a:xfrm>
            <a:off x="1979712" y="908720"/>
            <a:ext cx="5334000" cy="4799013"/>
          </a:xfrm>
          <a:prstGeom prst="rect">
            <a:avLst/>
          </a:prstGeom>
        </p:spPr>
      </p:pic>
      <p:pic>
        <p:nvPicPr>
          <p:cNvPr id="11" name="Picture 8" descr="fakeantivirus_wideweb__470x352,0"/>
          <p:cNvPicPr>
            <a:picLocks noChangeAspect="1" noChangeArrowheads="1"/>
          </p:cNvPicPr>
          <p:nvPr/>
        </p:nvPicPr>
        <p:blipFill>
          <a:blip r:embed="rId10" cstate="print"/>
          <a:srcRect/>
          <a:stretch>
            <a:fillRect/>
          </a:stretch>
        </p:blipFill>
        <p:spPr>
          <a:xfrm>
            <a:off x="1295400" y="1524000"/>
            <a:ext cx="6324600" cy="4737100"/>
          </a:xfrm>
          <a:prstGeom prst="rect">
            <a:avLst/>
          </a:prstGeom>
        </p:spPr>
      </p:pic>
      <p:pic>
        <p:nvPicPr>
          <p:cNvPr id="12" name="Picture 5" descr="antivirusxp123818123a"/>
          <p:cNvPicPr>
            <a:picLocks noChangeAspect="1" noChangeArrowheads="1"/>
          </p:cNvPicPr>
          <p:nvPr/>
        </p:nvPicPr>
        <p:blipFill>
          <a:blip r:embed="rId11" cstate="print"/>
          <a:srcRect/>
          <a:stretch>
            <a:fillRect/>
          </a:stretch>
        </p:blipFill>
        <p:spPr>
          <a:xfrm>
            <a:off x="1691680" y="836712"/>
            <a:ext cx="6324600" cy="4919663"/>
          </a:xfrm>
          <a:prstGeom prst="rect">
            <a:avLst/>
          </a:prstGeom>
        </p:spPr>
      </p:pic>
      <p:pic>
        <p:nvPicPr>
          <p:cNvPr id="13" name="Picture 5" descr="XP_20Protector_202009"/>
          <p:cNvPicPr>
            <a:picLocks noChangeAspect="1" noChangeArrowheads="1"/>
          </p:cNvPicPr>
          <p:nvPr/>
        </p:nvPicPr>
        <p:blipFill>
          <a:blip r:embed="rId12" cstate="print"/>
          <a:srcRect/>
          <a:stretch>
            <a:fillRect/>
          </a:stretch>
        </p:blipFill>
        <p:spPr>
          <a:xfrm>
            <a:off x="1115616" y="764704"/>
            <a:ext cx="6991350" cy="4848225"/>
          </a:xfrm>
          <a:prstGeom prst="rect">
            <a:avLst/>
          </a:prstGeom>
        </p:spPr>
      </p:pic>
    </p:spTree>
    <p:extLst>
      <p:ext uri="{BB962C8B-B14F-4D97-AF65-F5344CB8AC3E}">
        <p14:creationId xmlns:p14="http://schemas.microsoft.com/office/powerpoint/2010/main" xmlns="" val="3387116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10"/>
                                        </p:tgtEl>
                                      </p:cBhvr>
                                    </p:animEffect>
                                    <p:set>
                                      <p:cBhvr>
                                        <p:cTn id="12" dur="1" fill="hold">
                                          <p:stCondLst>
                                            <p:cond delay="1999"/>
                                          </p:stCondLst>
                                        </p:cTn>
                                        <p:tgtEl>
                                          <p:spTgt spid="10"/>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11"/>
                                        </p:tgtEl>
                                      </p:cBhvr>
                                    </p:animEffect>
                                    <p:set>
                                      <p:cBhvr>
                                        <p:cTn id="20" dur="1" fill="hold">
                                          <p:stCondLst>
                                            <p:cond delay="1999"/>
                                          </p:stCondLst>
                                        </p:cTn>
                                        <p:tgtEl>
                                          <p:spTgt spid="11"/>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12"/>
                                        </p:tgtEl>
                                      </p:cBhvr>
                                    </p:animEffect>
                                    <p:set>
                                      <p:cBhvr>
                                        <p:cTn id="28" dur="1" fill="hold">
                                          <p:stCondLst>
                                            <p:cond delay="1999"/>
                                          </p:stCondLst>
                                        </p:cTn>
                                        <p:tgtEl>
                                          <p:spTgt spid="12"/>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2000"/>
                                        <p:tgtEl>
                                          <p:spTgt spid="13"/>
                                        </p:tgtEl>
                                      </p:cBhvr>
                                    </p:animEffect>
                                    <p:set>
                                      <p:cBhvr>
                                        <p:cTn id="36"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BLOGGER_PHOTO_ID_5569771303009664402" descr="http://1.bp.blogspot.com/_YBXPSGawA98/TUvNfXwOPZI/AAAAAAAAAPQ/MYKErC1miH8/s400/rouge_avg-1.jpg"/>
          <p:cNvPicPr>
            <a:picLocks noChangeAspect="1" noChangeArrowheads="1"/>
          </p:cNvPicPr>
          <p:nvPr/>
        </p:nvPicPr>
        <p:blipFill>
          <a:blip r:embed="rId2" cstate="print"/>
          <a:srcRect/>
          <a:stretch>
            <a:fillRect/>
          </a:stretch>
        </p:blipFill>
        <p:spPr bwMode="auto">
          <a:xfrm>
            <a:off x="323528" y="908720"/>
            <a:ext cx="974574" cy="936104"/>
          </a:xfrm>
          <a:prstGeom prst="rect">
            <a:avLst/>
          </a:prstGeom>
          <a:noFill/>
        </p:spPr>
      </p:pic>
      <p:pic>
        <p:nvPicPr>
          <p:cNvPr id="44033" name="BLOGGER_PHOTO_ID_5569771501618869602" descr="http://3.bp.blogspot.com/_YBXPSGawA98/TUvNq7oWNWI/AAAAAAAAAPY/IXm1TN8-1No/s400/rouge_avg-2.jpg"/>
          <p:cNvPicPr>
            <a:picLocks noChangeAspect="1" noChangeArrowheads="1"/>
          </p:cNvPicPr>
          <p:nvPr/>
        </p:nvPicPr>
        <p:blipFill>
          <a:blip r:embed="rId3" cstate="print"/>
          <a:srcRect/>
          <a:stretch>
            <a:fillRect/>
          </a:stretch>
        </p:blipFill>
        <p:spPr bwMode="auto">
          <a:xfrm>
            <a:off x="467544" y="1916832"/>
            <a:ext cx="4680520" cy="3932144"/>
          </a:xfrm>
          <a:prstGeom prst="rect">
            <a:avLst/>
          </a:prstGeom>
          <a:noFill/>
        </p:spPr>
      </p:pic>
      <p:sp>
        <p:nvSpPr>
          <p:cNvPr id="44035" name="Rectangle 3"/>
          <p:cNvSpPr>
            <a:spLocks noChangeArrowheads="1"/>
          </p:cNvSpPr>
          <p:nvPr/>
        </p:nvSpPr>
        <p:spPr bwMode="auto">
          <a:xfrm>
            <a:off x="1547664" y="871173"/>
            <a:ext cx="4032448"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sz="1200" dirty="0" smtClean="0">
                <a:solidFill>
                  <a:srgbClr val="000000"/>
                </a:solidFill>
                <a:ea typeface="Times New Roman" pitchFamily="18" charset="0"/>
              </a:rPr>
              <a:t>Rouge antivirus "</a:t>
            </a:r>
            <a:r>
              <a:rPr lang="en-US" sz="1200" b="1" dirty="0" smtClean="0">
                <a:solidFill>
                  <a:srgbClr val="000000"/>
                </a:solidFill>
                <a:ea typeface="Times New Roman" pitchFamily="18" charset="0"/>
              </a:rPr>
              <a:t>AVG -Antivirus 2011</a:t>
            </a:r>
            <a:r>
              <a:rPr lang="en-US" sz="1200" dirty="0" smtClean="0">
                <a:solidFill>
                  <a:srgbClr val="000000"/>
                </a:solidFill>
                <a:ea typeface="Times New Roman" pitchFamily="18" charset="0"/>
              </a:rPr>
              <a:t>" shortcut icon:</a:t>
            </a:r>
            <a:endParaRPr lang="en-US" sz="900" dirty="0" smtClean="0">
              <a:solidFill>
                <a:srgbClr val="000000"/>
              </a:solidFill>
            </a:endParaRPr>
          </a:p>
          <a:p>
            <a:pPr eaLnBrk="0" fontAlgn="base" hangingPunct="0">
              <a:spcBef>
                <a:spcPct val="0"/>
              </a:spcBef>
              <a:spcAft>
                <a:spcPct val="0"/>
              </a:spcAft>
            </a:pPr>
            <a:endParaRPr lang="en-US" dirty="0" smtClean="0">
              <a:solidFill>
                <a:srgbClr val="000000"/>
              </a:solidFill>
            </a:endParaRPr>
          </a:p>
        </p:txBody>
      </p:sp>
      <p:sp>
        <p:nvSpPr>
          <p:cNvPr id="44037" name="Rectangle 5"/>
          <p:cNvSpPr>
            <a:spLocks noChangeArrowheads="1"/>
          </p:cNvSpPr>
          <p:nvPr/>
        </p:nvSpPr>
        <p:spPr bwMode="auto">
          <a:xfrm>
            <a:off x="0" y="4105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smtClean="0">
              <a:solidFill>
                <a:srgbClr val="000000"/>
              </a:solidFill>
            </a:endParaRPr>
          </a:p>
        </p:txBody>
      </p:sp>
      <p:pic>
        <p:nvPicPr>
          <p:cNvPr id="7" name="BLOGGER_PHOTO_ID_5569773160169966018" descr="http://2.bp.blogspot.com/_YBXPSGawA98/TUvPLeNvicI/AAAAAAAAAPg/7tx47MA7Gxc/s400/rouge_avg-3.jpg"/>
          <p:cNvPicPr/>
          <p:nvPr/>
        </p:nvPicPr>
        <p:blipFill>
          <a:blip r:embed="rId4" cstate="print"/>
          <a:srcRect/>
          <a:stretch>
            <a:fillRect/>
          </a:stretch>
        </p:blipFill>
        <p:spPr bwMode="auto">
          <a:xfrm>
            <a:off x="2915816" y="1916832"/>
            <a:ext cx="5904656" cy="4032448"/>
          </a:xfrm>
          <a:prstGeom prst="rect">
            <a:avLst/>
          </a:prstGeom>
          <a:noFill/>
          <a:ln w="9525">
            <a:noFill/>
            <a:miter lim="800000"/>
            <a:headEnd/>
            <a:tailEnd/>
          </a:ln>
        </p:spPr>
      </p:pic>
    </p:spTree>
    <p:extLst>
      <p:ext uri="{BB962C8B-B14F-4D97-AF65-F5344CB8AC3E}">
        <p14:creationId xmlns:p14="http://schemas.microsoft.com/office/powerpoint/2010/main" xmlns="" val="43787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0" y="0"/>
            <a:ext cx="8229600" cy="838200"/>
          </a:xfrm>
        </p:spPr>
        <p:txBody>
          <a:bodyPr/>
          <a:lstStyle/>
          <a:p>
            <a:r>
              <a:rPr lang="en-US" smtClean="0"/>
              <a:t>Rouge for MAC OS X</a:t>
            </a:r>
          </a:p>
        </p:txBody>
      </p:sp>
      <p:sp>
        <p:nvSpPr>
          <p:cNvPr id="75779" name="Content Placeholder 2"/>
          <p:cNvSpPr>
            <a:spLocks noGrp="1"/>
          </p:cNvSpPr>
          <p:nvPr>
            <p:ph idx="1"/>
          </p:nvPr>
        </p:nvSpPr>
        <p:spPr>
          <a:xfrm>
            <a:off x="179388" y="765175"/>
            <a:ext cx="8229600" cy="4525963"/>
          </a:xfrm>
        </p:spPr>
        <p:txBody>
          <a:bodyPr/>
          <a:lstStyle/>
          <a:p>
            <a:r>
              <a:rPr lang="en-US" smtClean="0"/>
              <a:t>MAC Defender</a:t>
            </a:r>
          </a:p>
          <a:p>
            <a:pPr lvl="1"/>
            <a:r>
              <a:rPr lang="en-US" sz="1600" smtClean="0">
                <a:hlinkClick r:id="rId2"/>
              </a:rPr>
              <a:t>http://www.cert-in.org.in/s2cMainServlet?pageid=PUBVA01&amp;VACODE=CIVA-2011-1185</a:t>
            </a:r>
            <a:endParaRPr lang="en-US" sz="1600" smtClean="0"/>
          </a:p>
          <a:p>
            <a:endParaRPr lang="en-US" sz="1900" smtClean="0"/>
          </a:p>
        </p:txBody>
      </p:sp>
      <p:pic>
        <p:nvPicPr>
          <p:cNvPr id="75780" name="Picture 2"/>
          <p:cNvPicPr>
            <a:picLocks noChangeAspect="1" noChangeArrowheads="1"/>
          </p:cNvPicPr>
          <p:nvPr/>
        </p:nvPicPr>
        <p:blipFill>
          <a:blip r:embed="rId3" cstate="print"/>
          <a:srcRect/>
          <a:stretch>
            <a:fillRect/>
          </a:stretch>
        </p:blipFill>
        <p:spPr bwMode="auto">
          <a:xfrm>
            <a:off x="2627313" y="1773238"/>
            <a:ext cx="5143500" cy="4505325"/>
          </a:xfrm>
          <a:prstGeom prst="rect">
            <a:avLst/>
          </a:prstGeom>
          <a:noFill/>
          <a:ln w="9525">
            <a:noFill/>
            <a:miter lim="800000"/>
            <a:headEnd/>
            <a:tailEnd/>
          </a:ln>
        </p:spPr>
      </p:pic>
    </p:spTree>
    <p:extLst>
      <p:ext uri="{BB962C8B-B14F-4D97-AF65-F5344CB8AC3E}">
        <p14:creationId xmlns:p14="http://schemas.microsoft.com/office/powerpoint/2010/main" xmlns="" val="9435391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052736"/>
          </a:xfrm>
        </p:spPr>
        <p:txBody>
          <a:bodyPr>
            <a:normAutofit fontScale="90000"/>
          </a:bodyPr>
          <a:lstStyle/>
          <a:p>
            <a:pPr algn="l"/>
            <a:r>
              <a:rPr lang="en-US" dirty="0" smtClean="0"/>
              <a:t>Social networks. What is there under the hood?</a:t>
            </a:r>
            <a:endParaRPr lang="en-IN" dirty="0"/>
          </a:p>
        </p:txBody>
      </p:sp>
      <p:sp>
        <p:nvSpPr>
          <p:cNvPr id="3" name="Content Placeholder 2"/>
          <p:cNvSpPr>
            <a:spLocks noGrp="1"/>
          </p:cNvSpPr>
          <p:nvPr>
            <p:ph idx="1"/>
          </p:nvPr>
        </p:nvSpPr>
        <p:spPr>
          <a:xfrm>
            <a:off x="457200" y="1219200"/>
            <a:ext cx="8147248" cy="1495420"/>
          </a:xfrm>
        </p:spPr>
        <p:txBody>
          <a:bodyPr>
            <a:normAutofit fontScale="92500" lnSpcReduction="10000"/>
          </a:bodyPr>
          <a:lstStyle/>
          <a:p>
            <a:r>
              <a:rPr lang="en-IN" sz="1800" dirty="0" smtClean="0"/>
              <a:t>Users’ inherent trust in their online friends is exploited.</a:t>
            </a:r>
          </a:p>
          <a:p>
            <a:r>
              <a:rPr lang="en-IN" sz="1800" dirty="0" smtClean="0"/>
              <a:t>Millions of users = millions of potential users.</a:t>
            </a:r>
          </a:p>
          <a:p>
            <a:r>
              <a:rPr lang="en-IN" sz="1800" dirty="0" smtClean="0"/>
              <a:t>Main identity theft, passing themselves off as friends or contacts of victims, hackers distribute contents to trick users.</a:t>
            </a:r>
          </a:p>
          <a:p>
            <a:r>
              <a:rPr lang="en-IN" sz="1800" dirty="0" err="1" smtClean="0"/>
              <a:t>Koobface</a:t>
            </a:r>
            <a:r>
              <a:rPr lang="en-IN" sz="1800" dirty="0" smtClean="0"/>
              <a:t> worm</a:t>
            </a:r>
          </a:p>
          <a:p>
            <a:endParaRPr lang="en-IN" sz="1800" dirty="0" smtClean="0"/>
          </a:p>
          <a:p>
            <a:pPr>
              <a:buNone/>
            </a:pPr>
            <a:endParaRPr lang="en-IN" dirty="0" smtClean="0"/>
          </a:p>
          <a:p>
            <a:pPr>
              <a:buNone/>
            </a:pPr>
            <a:endParaRPr lang="en-IN" dirty="0" smtClean="0"/>
          </a:p>
          <a:p>
            <a:endParaRPr lang="en-IN" dirty="0"/>
          </a:p>
        </p:txBody>
      </p:sp>
      <p:sp>
        <p:nvSpPr>
          <p:cNvPr id="7" name="Slide Number Placeholder 5"/>
          <p:cNvSpPr>
            <a:spLocks noGrp="1"/>
          </p:cNvSpPr>
          <p:nvPr>
            <p:ph type="sldNum" sz="quarter" idx="12"/>
          </p:nvPr>
        </p:nvSpPr>
        <p:spPr>
          <a:noFill/>
        </p:spPr>
        <p:txBody>
          <a:bodyPr/>
          <a:lstStyle/>
          <a:p>
            <a:fld id="{402BC51E-44FE-4EB4-9878-3A572484365A}" type="slidenum">
              <a:rPr lang="en-US" smtClean="0">
                <a:solidFill>
                  <a:srgbClr val="000000"/>
                </a:solidFill>
              </a:rPr>
              <a:pPr/>
              <a:t>53</a:t>
            </a:fld>
            <a:endParaRPr lang="en-US" smtClean="0">
              <a:solidFill>
                <a:srgbClr val="000000"/>
              </a:solidFill>
            </a:endParaRPr>
          </a:p>
        </p:txBody>
      </p:sp>
      <p:pic>
        <p:nvPicPr>
          <p:cNvPr id="4100" name="Picture 4"/>
          <p:cNvPicPr>
            <a:picLocks noChangeAspect="1" noChangeArrowheads="1"/>
          </p:cNvPicPr>
          <p:nvPr/>
        </p:nvPicPr>
        <p:blipFill>
          <a:blip r:embed="rId2" cstate="print"/>
          <a:srcRect/>
          <a:stretch>
            <a:fillRect/>
          </a:stretch>
        </p:blipFill>
        <p:spPr bwMode="auto">
          <a:xfrm>
            <a:off x="395536" y="2708920"/>
            <a:ext cx="6172200" cy="981075"/>
          </a:xfrm>
          <a:prstGeom prst="rect">
            <a:avLst/>
          </a:prstGeom>
          <a:noFill/>
          <a:ln w="9525">
            <a:noFill/>
            <a:miter lim="800000"/>
            <a:headEnd/>
            <a:tailEnd/>
          </a:ln>
        </p:spPr>
      </p:pic>
      <p:pic>
        <p:nvPicPr>
          <p:cNvPr id="4101" name="Picture 5"/>
          <p:cNvPicPr>
            <a:picLocks noChangeAspect="1" noChangeArrowheads="1"/>
          </p:cNvPicPr>
          <p:nvPr/>
        </p:nvPicPr>
        <p:blipFill>
          <a:blip r:embed="rId3" cstate="print"/>
          <a:srcRect/>
          <a:stretch>
            <a:fillRect/>
          </a:stretch>
        </p:blipFill>
        <p:spPr bwMode="auto">
          <a:xfrm>
            <a:off x="395536" y="3789040"/>
            <a:ext cx="4762500" cy="1847850"/>
          </a:xfrm>
          <a:prstGeom prst="rect">
            <a:avLst/>
          </a:prstGeom>
          <a:noFill/>
          <a:ln w="9525">
            <a:noFill/>
            <a:miter lim="800000"/>
            <a:headEnd/>
            <a:tailEnd/>
          </a:ln>
        </p:spPr>
      </p:pic>
      <p:sp>
        <p:nvSpPr>
          <p:cNvPr id="9" name="TextBox 8"/>
          <p:cNvSpPr txBox="1"/>
          <p:nvPr/>
        </p:nvSpPr>
        <p:spPr>
          <a:xfrm>
            <a:off x="5436096" y="4509120"/>
            <a:ext cx="2448272" cy="369332"/>
          </a:xfrm>
          <a:prstGeom prst="rect">
            <a:avLst/>
          </a:prstGeom>
          <a:noFill/>
        </p:spPr>
        <p:txBody>
          <a:bodyPr wrap="square" rtlCol="0">
            <a:spAutoFit/>
          </a:bodyPr>
          <a:lstStyle/>
          <a:p>
            <a:r>
              <a:rPr lang="en-US" dirty="0" smtClean="0">
                <a:solidFill>
                  <a:srgbClr val="000000"/>
                </a:solidFill>
              </a:rPr>
              <a:t>SOURCE: sophos</a:t>
            </a:r>
            <a:endParaRPr lang="en-IN" dirty="0">
              <a:solidFill>
                <a:srgbClr val="000000"/>
              </a:solidFill>
            </a:endParaRPr>
          </a:p>
        </p:txBody>
      </p:sp>
      <p:sp>
        <p:nvSpPr>
          <p:cNvPr id="8" name="Rectangle 7"/>
          <p:cNvSpPr/>
          <p:nvPr/>
        </p:nvSpPr>
        <p:spPr>
          <a:xfrm>
            <a:off x="683568" y="5589240"/>
            <a:ext cx="7704856" cy="369332"/>
          </a:xfrm>
          <a:prstGeom prst="rect">
            <a:avLst/>
          </a:prstGeom>
        </p:spPr>
        <p:txBody>
          <a:bodyPr wrap="square">
            <a:spAutoFit/>
          </a:bodyPr>
          <a:lstStyle/>
          <a:p>
            <a:r>
              <a:rPr lang="en-US" dirty="0" smtClean="0">
                <a:solidFill>
                  <a:srgbClr val="000000"/>
                </a:solidFill>
              </a:rPr>
              <a:t> ”the weakest link is the interface between the chair and the keyboard.’</a:t>
            </a:r>
            <a:endParaRPr lang="en-US" dirty="0">
              <a:solidFill>
                <a:srgbClr val="000000"/>
              </a:solidFill>
            </a:endParaRPr>
          </a:p>
        </p:txBody>
      </p:sp>
    </p:spTree>
    <p:extLst>
      <p:ext uri="{BB962C8B-B14F-4D97-AF65-F5344CB8AC3E}">
        <p14:creationId xmlns:p14="http://schemas.microsoft.com/office/powerpoint/2010/main" xmlns="" val="26815000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24744"/>
          </a:xfrm>
        </p:spPr>
        <p:txBody>
          <a:bodyPr>
            <a:normAutofit fontScale="90000"/>
          </a:bodyPr>
          <a:lstStyle/>
          <a:p>
            <a:r>
              <a:rPr lang="en-US" dirty="0" smtClean="0"/>
              <a:t>Most popular technique for identity theft seen:</a:t>
            </a:r>
            <a:endParaRPr lang="en-US" dirty="0"/>
          </a:p>
        </p:txBody>
      </p:sp>
      <p:sp>
        <p:nvSpPr>
          <p:cNvPr id="3" name="Content Placeholder 2"/>
          <p:cNvSpPr>
            <a:spLocks noGrp="1"/>
          </p:cNvSpPr>
          <p:nvPr>
            <p:ph idx="1"/>
          </p:nvPr>
        </p:nvSpPr>
        <p:spPr>
          <a:xfrm>
            <a:off x="457200" y="1219200"/>
            <a:ext cx="8258204" cy="1495420"/>
          </a:xfrm>
        </p:spPr>
        <p:txBody>
          <a:bodyPr>
            <a:normAutofit fontScale="85000" lnSpcReduction="10000"/>
          </a:bodyPr>
          <a:lstStyle/>
          <a:p>
            <a:pPr>
              <a:buNone/>
            </a:pPr>
            <a:r>
              <a:rPr lang="en-US" sz="1800" b="1" i="1" dirty="0" smtClean="0"/>
              <a:t>MESSAGE OFFERS A “SPECTACULAR VIDEO  OR CLAIMS “YOU APPEAR IN THIS CLIP</a:t>
            </a:r>
          </a:p>
          <a:p>
            <a:pPr>
              <a:buNone/>
            </a:pPr>
            <a:r>
              <a:rPr lang="en-US" sz="1800" dirty="0" smtClean="0"/>
              <a:t>The bait normally comes from the profile of a friend  whose account has already been hacked. Users typically receive a message (which appears to be genuine) suggesting the recipient clicks a link for one reason or another. In most cases, the message offers a “spectacular  video” or claims “you appear in this clip”,  or catchy themes to be lured easily, and normally includes the user name of the recipient.</a:t>
            </a:r>
          </a:p>
          <a:p>
            <a:pPr>
              <a:buNone/>
            </a:pPr>
            <a:endParaRPr lang="en-US" sz="1800" dirty="0" smtClean="0"/>
          </a:p>
          <a:p>
            <a:pPr>
              <a:buNone/>
            </a:pPr>
            <a:endParaRPr lang="en-US" sz="1800" dirty="0"/>
          </a:p>
        </p:txBody>
      </p:sp>
      <p:sp>
        <p:nvSpPr>
          <p:cNvPr id="6" name="Slide Number Placeholder 5"/>
          <p:cNvSpPr>
            <a:spLocks noGrp="1"/>
          </p:cNvSpPr>
          <p:nvPr>
            <p:ph type="sldNum" sz="quarter" idx="12"/>
          </p:nvPr>
        </p:nvSpPr>
        <p:spPr>
          <a:noFill/>
        </p:spPr>
        <p:txBody>
          <a:bodyPr/>
          <a:lstStyle/>
          <a:p>
            <a:fld id="{402BC51E-44FE-4EB4-9878-3A572484365A}" type="slidenum">
              <a:rPr lang="en-US" smtClean="0">
                <a:solidFill>
                  <a:srgbClr val="000000"/>
                </a:solidFill>
              </a:rPr>
              <a:pPr/>
              <a:t>54</a:t>
            </a:fld>
            <a:endParaRPr lang="en-US" smtClean="0">
              <a:solidFill>
                <a:srgbClr val="000000"/>
              </a:solidFill>
            </a:endParaRPr>
          </a:p>
        </p:txBody>
      </p:sp>
      <p:pic>
        <p:nvPicPr>
          <p:cNvPr id="135170" name="Picture 2" descr="Facebook phishing message"/>
          <p:cNvPicPr>
            <a:picLocks noChangeAspect="1" noChangeArrowheads="1"/>
          </p:cNvPicPr>
          <p:nvPr/>
        </p:nvPicPr>
        <p:blipFill>
          <a:blip r:embed="rId2" cstate="print"/>
          <a:srcRect/>
          <a:stretch>
            <a:fillRect/>
          </a:stretch>
        </p:blipFill>
        <p:spPr bwMode="auto">
          <a:xfrm>
            <a:off x="611560" y="2708920"/>
            <a:ext cx="4743450" cy="1609726"/>
          </a:xfrm>
          <a:prstGeom prst="rect">
            <a:avLst/>
          </a:prstGeom>
          <a:noFill/>
        </p:spPr>
      </p:pic>
      <p:pic>
        <p:nvPicPr>
          <p:cNvPr id="135172" name="Picture 4" descr="Osama killing real video leaked"/>
          <p:cNvPicPr>
            <a:picLocks noChangeAspect="1" noChangeArrowheads="1"/>
          </p:cNvPicPr>
          <p:nvPr/>
        </p:nvPicPr>
        <p:blipFill>
          <a:blip r:embed="rId3" cstate="print"/>
          <a:srcRect/>
          <a:stretch>
            <a:fillRect/>
          </a:stretch>
        </p:blipFill>
        <p:spPr bwMode="auto">
          <a:xfrm>
            <a:off x="683568" y="4437112"/>
            <a:ext cx="4733925" cy="1590675"/>
          </a:xfrm>
          <a:prstGeom prst="rect">
            <a:avLst/>
          </a:prstGeom>
          <a:noFill/>
        </p:spPr>
      </p:pic>
      <p:pic>
        <p:nvPicPr>
          <p:cNvPr id="135174" name="Picture 6" descr="http://sophosnews.files.wordpress.com/2011/05/blankscam-500.png?w=476&amp;h=99"/>
          <p:cNvPicPr>
            <a:picLocks noChangeAspect="1" noChangeArrowheads="1"/>
          </p:cNvPicPr>
          <p:nvPr/>
        </p:nvPicPr>
        <p:blipFill>
          <a:blip r:embed="rId4" cstate="print"/>
          <a:srcRect/>
          <a:stretch>
            <a:fillRect/>
          </a:stretch>
        </p:blipFill>
        <p:spPr bwMode="auto">
          <a:xfrm>
            <a:off x="4427984" y="3573016"/>
            <a:ext cx="4533900" cy="942976"/>
          </a:xfrm>
          <a:prstGeom prst="rect">
            <a:avLst/>
          </a:prstGeom>
          <a:noFill/>
        </p:spPr>
      </p:pic>
      <p:pic>
        <p:nvPicPr>
          <p:cNvPr id="135176" name="Picture 8" descr="Facebook closing all accounts today"/>
          <p:cNvPicPr>
            <a:picLocks noChangeAspect="1" noChangeArrowheads="1"/>
          </p:cNvPicPr>
          <p:nvPr/>
        </p:nvPicPr>
        <p:blipFill>
          <a:blip r:embed="rId5" cstate="print"/>
          <a:srcRect/>
          <a:stretch>
            <a:fillRect/>
          </a:stretch>
        </p:blipFill>
        <p:spPr bwMode="auto">
          <a:xfrm>
            <a:off x="4400550" y="5373216"/>
            <a:ext cx="4743450" cy="1371601"/>
          </a:xfrm>
          <a:prstGeom prst="rect">
            <a:avLst/>
          </a:prstGeom>
          <a:noFill/>
        </p:spPr>
      </p:pic>
    </p:spTree>
    <p:extLst>
      <p:ext uri="{BB962C8B-B14F-4D97-AF65-F5344CB8AC3E}">
        <p14:creationId xmlns:p14="http://schemas.microsoft.com/office/powerpoint/2010/main" xmlns="" val="32134134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pic>
        <p:nvPicPr>
          <p:cNvPr id="3075" name="Picture 3"/>
          <p:cNvPicPr>
            <a:picLocks noGrp="1" noChangeAspect="1" noChangeArrowheads="1"/>
          </p:cNvPicPr>
          <p:nvPr>
            <p:ph idx="1"/>
          </p:nvPr>
        </p:nvPicPr>
        <p:blipFill>
          <a:blip r:embed="rId2" cstate="print"/>
          <a:srcRect/>
          <a:stretch>
            <a:fillRect/>
          </a:stretch>
        </p:blipFill>
        <p:spPr bwMode="auto">
          <a:xfrm>
            <a:off x="998957" y="1219201"/>
            <a:ext cx="4941196" cy="4442048"/>
          </a:xfrm>
          <a:prstGeom prst="rect">
            <a:avLst/>
          </a:prstGeom>
          <a:noFill/>
          <a:ln w="9525">
            <a:noFill/>
            <a:miter lim="800000"/>
            <a:headEnd/>
            <a:tailEnd/>
          </a:ln>
        </p:spPr>
      </p:pic>
      <p:sp>
        <p:nvSpPr>
          <p:cNvPr id="7" name="Slide Number Placeholder 5"/>
          <p:cNvSpPr>
            <a:spLocks noGrp="1"/>
          </p:cNvSpPr>
          <p:nvPr>
            <p:ph type="sldNum" sz="quarter" idx="12"/>
          </p:nvPr>
        </p:nvSpPr>
        <p:spPr>
          <a:noFill/>
        </p:spPr>
        <p:txBody>
          <a:bodyPr/>
          <a:lstStyle/>
          <a:p>
            <a:fld id="{402BC51E-44FE-4EB4-9878-3A572484365A}" type="slidenum">
              <a:rPr lang="en-US" smtClean="0">
                <a:solidFill>
                  <a:srgbClr val="000000"/>
                </a:solidFill>
              </a:rPr>
              <a:pPr/>
              <a:t>55</a:t>
            </a:fld>
            <a:endParaRPr lang="en-US" smtClean="0">
              <a:solidFill>
                <a:srgbClr val="000000"/>
              </a:solidFill>
            </a:endParaRPr>
          </a:p>
        </p:txBody>
      </p:sp>
      <p:pic>
        <p:nvPicPr>
          <p:cNvPr id="3076" name="Picture 4"/>
          <p:cNvPicPr>
            <a:picLocks noChangeAspect="1" noChangeArrowheads="1"/>
          </p:cNvPicPr>
          <p:nvPr/>
        </p:nvPicPr>
        <p:blipFill>
          <a:blip r:embed="rId3" cstate="print"/>
          <a:srcRect/>
          <a:stretch>
            <a:fillRect/>
          </a:stretch>
        </p:blipFill>
        <p:spPr bwMode="auto">
          <a:xfrm>
            <a:off x="6084168" y="1124744"/>
            <a:ext cx="2476500" cy="1809750"/>
          </a:xfrm>
          <a:prstGeom prst="rect">
            <a:avLst/>
          </a:prstGeom>
          <a:noFill/>
          <a:ln w="9525">
            <a:noFill/>
            <a:miter lim="800000"/>
            <a:headEnd/>
            <a:tailEnd/>
          </a:ln>
        </p:spPr>
      </p:pic>
      <p:pic>
        <p:nvPicPr>
          <p:cNvPr id="131074" name="Picture 2" descr="WOW --&gt; I have spent X hours on Twitter! See how much you have"/>
          <p:cNvPicPr>
            <a:picLocks noChangeAspect="1" noChangeArrowheads="1"/>
          </p:cNvPicPr>
          <p:nvPr/>
        </p:nvPicPr>
        <p:blipFill>
          <a:blip r:embed="rId4" cstate="print"/>
          <a:srcRect/>
          <a:stretch>
            <a:fillRect/>
          </a:stretch>
        </p:blipFill>
        <p:spPr bwMode="auto">
          <a:xfrm>
            <a:off x="4139952" y="3140968"/>
            <a:ext cx="4743450" cy="2028826"/>
          </a:xfrm>
          <a:prstGeom prst="rect">
            <a:avLst/>
          </a:prstGeom>
          <a:noFill/>
        </p:spPr>
      </p:pic>
    </p:spTree>
    <p:extLst>
      <p:ext uri="{BB962C8B-B14F-4D97-AF65-F5344CB8AC3E}">
        <p14:creationId xmlns:p14="http://schemas.microsoft.com/office/powerpoint/2010/main" xmlns="" val="7438688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0" y="0"/>
            <a:ext cx="6248400" cy="609600"/>
          </a:xfrm>
        </p:spPr>
        <p:txBody>
          <a:bodyPr/>
          <a:lstStyle/>
          <a:p>
            <a:pPr algn="l"/>
            <a:r>
              <a:rPr lang="en-US" sz="2900" smtClean="0"/>
              <a:t>Malware through facebook</a:t>
            </a:r>
          </a:p>
        </p:txBody>
      </p:sp>
      <p:pic>
        <p:nvPicPr>
          <p:cNvPr id="33795" name="Picture 7" descr="OneMoreReallyFreakyVideo"/>
          <p:cNvPicPr>
            <a:picLocks noChangeAspect="1" noChangeArrowheads="1"/>
          </p:cNvPicPr>
          <p:nvPr/>
        </p:nvPicPr>
        <p:blipFill>
          <a:blip r:embed="rId3" cstate="print"/>
          <a:srcRect/>
          <a:stretch>
            <a:fillRect/>
          </a:stretch>
        </p:blipFill>
        <p:spPr bwMode="auto">
          <a:xfrm>
            <a:off x="304800" y="762000"/>
            <a:ext cx="3854450" cy="4191000"/>
          </a:xfrm>
          <a:prstGeom prst="rect">
            <a:avLst/>
          </a:prstGeom>
          <a:noFill/>
          <a:ln w="9525">
            <a:noFill/>
            <a:miter lim="800000"/>
            <a:headEnd/>
            <a:tailEnd/>
          </a:ln>
        </p:spPr>
      </p:pic>
      <p:sp>
        <p:nvSpPr>
          <p:cNvPr id="33796" name="Text Box 8"/>
          <p:cNvSpPr txBox="1">
            <a:spLocks noChangeArrowheads="1"/>
          </p:cNvSpPr>
          <p:nvPr/>
        </p:nvSpPr>
        <p:spPr bwMode="auto">
          <a:xfrm>
            <a:off x="457200" y="5334000"/>
            <a:ext cx="3962400" cy="942975"/>
          </a:xfrm>
          <a:prstGeom prst="rect">
            <a:avLst/>
          </a:prstGeom>
          <a:noFill/>
          <a:ln w="9525">
            <a:noFill/>
            <a:miter lim="800000"/>
            <a:headEnd/>
            <a:tailEnd/>
          </a:ln>
        </p:spPr>
        <p:txBody>
          <a:bodyPr>
            <a:spAutoFit/>
          </a:bodyPr>
          <a:lstStyle/>
          <a:p>
            <a:pPr>
              <a:spcBef>
                <a:spcPct val="50000"/>
              </a:spcBef>
            </a:pPr>
            <a:r>
              <a:rPr lang="en-US" sz="1400" b="1">
                <a:solidFill>
                  <a:srgbClr val="000000"/>
                </a:solidFill>
              </a:rPr>
              <a:t>Links to malicious sites</a:t>
            </a:r>
          </a:p>
          <a:p>
            <a:pPr>
              <a:spcBef>
                <a:spcPct val="50000"/>
              </a:spcBef>
            </a:pPr>
            <a:r>
              <a:rPr lang="en-US" sz="1400" b="1">
                <a:solidFill>
                  <a:srgbClr val="000000"/>
                </a:solidFill>
              </a:rPr>
              <a:t>Attack toolkit geo aware</a:t>
            </a:r>
          </a:p>
          <a:p>
            <a:pPr>
              <a:spcBef>
                <a:spcPct val="50000"/>
              </a:spcBef>
            </a:pPr>
            <a:r>
              <a:rPr lang="en-US" sz="1400" b="1">
                <a:solidFill>
                  <a:srgbClr val="000000"/>
                </a:solidFill>
              </a:rPr>
              <a:t>Malware delivery to few countries</a:t>
            </a:r>
            <a:endParaRPr lang="en-IN" sz="1400" b="1">
              <a:solidFill>
                <a:srgbClr val="000000"/>
              </a:solidFill>
            </a:endParaRPr>
          </a:p>
        </p:txBody>
      </p:sp>
      <p:pic>
        <p:nvPicPr>
          <p:cNvPr id="33797" name="Picture 9" descr="fake_japan_video"/>
          <p:cNvPicPr>
            <a:picLocks noChangeAspect="1" noChangeArrowheads="1"/>
          </p:cNvPicPr>
          <p:nvPr/>
        </p:nvPicPr>
        <p:blipFill>
          <a:blip r:embed="rId4" cstate="print"/>
          <a:srcRect/>
          <a:stretch>
            <a:fillRect/>
          </a:stretch>
        </p:blipFill>
        <p:spPr bwMode="auto">
          <a:xfrm>
            <a:off x="4343400" y="1676400"/>
            <a:ext cx="4432300" cy="3203575"/>
          </a:xfrm>
          <a:prstGeom prst="rect">
            <a:avLst/>
          </a:prstGeom>
          <a:noFill/>
          <a:ln w="9525">
            <a:noFill/>
            <a:miter lim="800000"/>
            <a:headEnd/>
            <a:tailEnd/>
          </a:ln>
        </p:spPr>
      </p:pic>
      <p:sp>
        <p:nvSpPr>
          <p:cNvPr id="33798" name="Text Box 10"/>
          <p:cNvSpPr txBox="1">
            <a:spLocks noChangeArrowheads="1"/>
          </p:cNvSpPr>
          <p:nvPr/>
        </p:nvSpPr>
        <p:spPr bwMode="auto">
          <a:xfrm>
            <a:off x="4343400" y="990600"/>
            <a:ext cx="3733800" cy="519113"/>
          </a:xfrm>
          <a:prstGeom prst="rect">
            <a:avLst/>
          </a:prstGeom>
          <a:noFill/>
          <a:ln w="9525">
            <a:noFill/>
            <a:miter lim="800000"/>
            <a:headEnd/>
            <a:tailEnd/>
          </a:ln>
        </p:spPr>
        <p:txBody>
          <a:bodyPr>
            <a:spAutoFit/>
          </a:bodyPr>
          <a:lstStyle/>
          <a:p>
            <a:pPr>
              <a:spcBef>
                <a:spcPct val="50000"/>
              </a:spcBef>
            </a:pPr>
            <a:r>
              <a:rPr lang="en-US">
                <a:solidFill>
                  <a:srgbClr val="000000"/>
                </a:solidFill>
              </a:rPr>
              <a:t>Facebook like jack</a:t>
            </a:r>
            <a:endParaRPr lang="en-IN">
              <a:solidFill>
                <a:srgbClr val="000000"/>
              </a:solidFill>
            </a:endParaRPr>
          </a:p>
        </p:txBody>
      </p:sp>
    </p:spTree>
    <p:extLst>
      <p:ext uri="{BB962C8B-B14F-4D97-AF65-F5344CB8AC3E}">
        <p14:creationId xmlns:p14="http://schemas.microsoft.com/office/powerpoint/2010/main" xmlns="" val="28261154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0" y="0"/>
            <a:ext cx="6248400" cy="609600"/>
          </a:xfrm>
        </p:spPr>
        <p:txBody>
          <a:bodyPr/>
          <a:lstStyle/>
          <a:p>
            <a:pPr algn="l"/>
            <a:r>
              <a:rPr lang="en-US" sz="2900" smtClean="0"/>
              <a:t>Malware through tweets</a:t>
            </a:r>
          </a:p>
        </p:txBody>
      </p:sp>
      <p:pic>
        <p:nvPicPr>
          <p:cNvPr id="34819" name="Picture 4" descr="twitter_2_password_reset"/>
          <p:cNvPicPr>
            <a:picLocks noChangeAspect="1" noChangeArrowheads="1"/>
          </p:cNvPicPr>
          <p:nvPr/>
        </p:nvPicPr>
        <p:blipFill>
          <a:blip r:embed="rId2" cstate="print"/>
          <a:srcRect/>
          <a:stretch>
            <a:fillRect/>
          </a:stretch>
        </p:blipFill>
        <p:spPr bwMode="auto">
          <a:xfrm>
            <a:off x="228600" y="838200"/>
            <a:ext cx="2890838" cy="3119438"/>
          </a:xfrm>
          <a:prstGeom prst="rect">
            <a:avLst/>
          </a:prstGeom>
          <a:noFill/>
          <a:ln w="9525">
            <a:noFill/>
            <a:miter lim="800000"/>
            <a:headEnd/>
            <a:tailEnd/>
          </a:ln>
        </p:spPr>
      </p:pic>
      <p:pic>
        <p:nvPicPr>
          <p:cNvPr id="34820" name="Picture 5" descr="twitter_malware"/>
          <p:cNvPicPr>
            <a:picLocks noChangeAspect="1" noChangeArrowheads="1"/>
          </p:cNvPicPr>
          <p:nvPr/>
        </p:nvPicPr>
        <p:blipFill>
          <a:blip r:embed="rId3" cstate="print"/>
          <a:srcRect/>
          <a:stretch>
            <a:fillRect/>
          </a:stretch>
        </p:blipFill>
        <p:spPr bwMode="auto">
          <a:xfrm>
            <a:off x="3429000" y="990600"/>
            <a:ext cx="3962400" cy="3455988"/>
          </a:xfrm>
          <a:prstGeom prst="rect">
            <a:avLst/>
          </a:prstGeom>
          <a:noFill/>
          <a:ln w="9525">
            <a:noFill/>
            <a:miter lim="800000"/>
            <a:headEnd/>
            <a:tailEnd/>
          </a:ln>
        </p:spPr>
      </p:pic>
      <p:pic>
        <p:nvPicPr>
          <p:cNvPr id="34821" name="Picture 6" descr="twitter_3"/>
          <p:cNvPicPr>
            <a:picLocks noChangeAspect="1" noChangeArrowheads="1"/>
          </p:cNvPicPr>
          <p:nvPr/>
        </p:nvPicPr>
        <p:blipFill>
          <a:blip r:embed="rId4" cstate="print"/>
          <a:srcRect/>
          <a:stretch>
            <a:fillRect/>
          </a:stretch>
        </p:blipFill>
        <p:spPr bwMode="auto">
          <a:xfrm>
            <a:off x="533400" y="4191000"/>
            <a:ext cx="4724400" cy="2114550"/>
          </a:xfrm>
          <a:prstGeom prst="rect">
            <a:avLst/>
          </a:prstGeom>
          <a:noFill/>
          <a:ln w="9525">
            <a:noFill/>
            <a:miter lim="800000"/>
            <a:headEnd/>
            <a:tailEnd/>
          </a:ln>
        </p:spPr>
      </p:pic>
    </p:spTree>
    <p:extLst>
      <p:ext uri="{BB962C8B-B14F-4D97-AF65-F5344CB8AC3E}">
        <p14:creationId xmlns:p14="http://schemas.microsoft.com/office/powerpoint/2010/main" xmlns="" val="309740116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8229600" cy="685800"/>
          </a:xfrm>
        </p:spPr>
        <p:txBody>
          <a:bodyPr/>
          <a:lstStyle/>
          <a:p>
            <a:pPr algn="l"/>
            <a:r>
              <a:rPr lang="en-IN" sz="2800" dirty="0" smtClean="0"/>
              <a:t>Hacking/ Data Breach</a:t>
            </a:r>
          </a:p>
        </p:txBody>
      </p:sp>
      <p:sp>
        <p:nvSpPr>
          <p:cNvPr id="3" name="Content Placeholder 2"/>
          <p:cNvSpPr>
            <a:spLocks noGrp="1"/>
          </p:cNvSpPr>
          <p:nvPr>
            <p:ph idx="1"/>
          </p:nvPr>
        </p:nvSpPr>
        <p:spPr>
          <a:xfrm>
            <a:off x="179512" y="1196752"/>
            <a:ext cx="8763000" cy="5112568"/>
          </a:xfrm>
        </p:spPr>
        <p:txBody>
          <a:bodyPr/>
          <a:lstStyle/>
          <a:p>
            <a:pPr>
              <a:defRPr/>
            </a:pPr>
            <a:r>
              <a:rPr lang="en-IN" sz="2400" dirty="0" smtClean="0"/>
              <a:t>A data breach is the intentional or unintentional release of secure information e.g. credit card details, accounts etc. </a:t>
            </a:r>
          </a:p>
          <a:p>
            <a:pPr lvl="1">
              <a:buFontTx/>
              <a:buNone/>
              <a:defRPr/>
            </a:pPr>
            <a:r>
              <a:rPr lang="en-US" sz="2000" dirty="0" smtClean="0"/>
              <a:t>	“</a:t>
            </a:r>
            <a:r>
              <a:rPr lang="en-IN" sz="2000" dirty="0" smtClean="0"/>
              <a:t>A data breach is a security incident in which sensitive, protected or confidential data is copied, transmitted, viewed, stolen or used by an individual unauthorized to do so”</a:t>
            </a:r>
          </a:p>
          <a:p>
            <a:pPr lvl="1">
              <a:buFontTx/>
              <a:buNone/>
              <a:defRPr/>
            </a:pPr>
            <a:endParaRPr lang="en-IN" sz="2000" dirty="0" smtClean="0"/>
          </a:p>
          <a:p>
            <a:pPr marL="342900" lvl="1" indent="-342900">
              <a:buFontTx/>
              <a:buChar char="•"/>
              <a:defRPr/>
            </a:pPr>
            <a:r>
              <a:rPr lang="en-IN" sz="2400" dirty="0" smtClean="0">
                <a:ea typeface="+mn-ea"/>
              </a:rPr>
              <a:t>Typical Data Breach types includes</a:t>
            </a:r>
          </a:p>
          <a:p>
            <a:pPr lvl="1">
              <a:defRPr/>
            </a:pPr>
            <a:r>
              <a:rPr lang="en-IN" sz="2000" dirty="0" smtClean="0"/>
              <a:t>Hacking by organized crime groups</a:t>
            </a:r>
          </a:p>
          <a:p>
            <a:pPr lvl="2">
              <a:defRPr/>
            </a:pPr>
            <a:r>
              <a:rPr lang="en-IN" sz="1600" dirty="0" smtClean="0"/>
              <a:t>Virus: Exposure to personal information via virus or </a:t>
            </a:r>
            <a:r>
              <a:rPr lang="en-IN" sz="1600" dirty="0" err="1" smtClean="0"/>
              <a:t>trojan</a:t>
            </a:r>
            <a:r>
              <a:rPr lang="en-IN" sz="1600" dirty="0" smtClean="0"/>
              <a:t> (i.e. keystroke logger)</a:t>
            </a:r>
          </a:p>
          <a:p>
            <a:pPr lvl="2">
              <a:defRPr/>
            </a:pPr>
            <a:r>
              <a:rPr lang="en-IN" sz="1600" dirty="0" smtClean="0"/>
              <a:t>Web: Computer/web-based intrusion</a:t>
            </a:r>
          </a:p>
          <a:p>
            <a:pPr lvl="1">
              <a:defRPr/>
            </a:pPr>
            <a:r>
              <a:rPr lang="en-IN" sz="2000" dirty="0" smtClean="0"/>
              <a:t>Careless disposal of used computer equipment or data storage media.</a:t>
            </a:r>
          </a:p>
          <a:p>
            <a:pPr lvl="1">
              <a:defRPr/>
            </a:pPr>
            <a:r>
              <a:rPr lang="en-IN" sz="2000" dirty="0" smtClean="0"/>
              <a:t>Insider Fraud or scam, social engineering</a:t>
            </a:r>
          </a:p>
          <a:p>
            <a:pPr lvl="1">
              <a:defRPr/>
            </a:pPr>
            <a:r>
              <a:rPr lang="en-IN" sz="2000" dirty="0" smtClean="0"/>
              <a:t>Snail Mail: Personal information in "snail mail" exposed to unintended third party</a:t>
            </a:r>
          </a:p>
        </p:txBody>
      </p:sp>
      <p:sp>
        <p:nvSpPr>
          <p:cNvPr id="31748" name="Slide Number Placeholder 3"/>
          <p:cNvSpPr>
            <a:spLocks noGrp="1"/>
          </p:cNvSpPr>
          <p:nvPr>
            <p:ph type="sldNum" sz="quarter" idx="12"/>
          </p:nvPr>
        </p:nvSpPr>
        <p:spPr>
          <a:noFill/>
        </p:spPr>
        <p:txBody>
          <a:bodyPr/>
          <a:lstStyle/>
          <a:p>
            <a:fld id="{AA9E3BF0-BC46-4085-BB34-7F2E7687985F}" type="slidenum">
              <a:rPr lang="en-US" smtClean="0">
                <a:solidFill>
                  <a:srgbClr val="000000"/>
                </a:solidFill>
              </a:rPr>
              <a:pPr/>
              <a:t>58</a:t>
            </a:fld>
            <a:endParaRPr lang="en-US" smtClean="0">
              <a:solidFill>
                <a:srgbClr val="000000"/>
              </a:solidFill>
            </a:endParaRPr>
          </a:p>
        </p:txBody>
      </p:sp>
    </p:spTree>
    <p:extLst>
      <p:ext uri="{BB962C8B-B14F-4D97-AF65-F5344CB8AC3E}">
        <p14:creationId xmlns:p14="http://schemas.microsoft.com/office/powerpoint/2010/main" xmlns="" val="391785558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2" cstate="print"/>
          <a:srcRect/>
          <a:stretch>
            <a:fillRect/>
          </a:stretch>
        </p:blipFill>
        <p:spPr bwMode="auto">
          <a:xfrm>
            <a:off x="251520" y="260648"/>
            <a:ext cx="4781550" cy="1590675"/>
          </a:xfrm>
          <a:prstGeom prst="rect">
            <a:avLst/>
          </a:prstGeom>
          <a:noFill/>
          <a:ln w="9525">
            <a:noFill/>
            <a:miter lim="800000"/>
            <a:headEnd/>
            <a:tailEnd/>
          </a:ln>
        </p:spPr>
      </p:pic>
      <p:pic>
        <p:nvPicPr>
          <p:cNvPr id="51206" name="Picture 6"/>
          <p:cNvPicPr>
            <a:picLocks noChangeAspect="1" noChangeArrowheads="1"/>
          </p:cNvPicPr>
          <p:nvPr/>
        </p:nvPicPr>
        <p:blipFill>
          <a:blip r:embed="rId3" cstate="print"/>
          <a:srcRect/>
          <a:stretch>
            <a:fillRect/>
          </a:stretch>
        </p:blipFill>
        <p:spPr bwMode="auto">
          <a:xfrm>
            <a:off x="2555776" y="980728"/>
            <a:ext cx="5372100" cy="1190625"/>
          </a:xfrm>
          <a:prstGeom prst="rect">
            <a:avLst/>
          </a:prstGeom>
          <a:noFill/>
          <a:ln w="9525">
            <a:noFill/>
            <a:miter lim="800000"/>
            <a:headEnd/>
            <a:tailEnd/>
          </a:ln>
        </p:spPr>
      </p:pic>
      <p:pic>
        <p:nvPicPr>
          <p:cNvPr id="51207" name="Picture 7"/>
          <p:cNvPicPr>
            <a:picLocks noChangeAspect="1" noChangeArrowheads="1"/>
          </p:cNvPicPr>
          <p:nvPr/>
        </p:nvPicPr>
        <p:blipFill>
          <a:blip r:embed="rId4" cstate="print"/>
          <a:srcRect/>
          <a:stretch>
            <a:fillRect/>
          </a:stretch>
        </p:blipFill>
        <p:spPr bwMode="auto">
          <a:xfrm>
            <a:off x="0" y="2132856"/>
            <a:ext cx="5219700" cy="666750"/>
          </a:xfrm>
          <a:prstGeom prst="rect">
            <a:avLst/>
          </a:prstGeom>
          <a:noFill/>
          <a:ln w="9525">
            <a:noFill/>
            <a:miter lim="800000"/>
            <a:headEnd/>
            <a:tailEnd/>
          </a:ln>
        </p:spPr>
      </p:pic>
      <p:pic>
        <p:nvPicPr>
          <p:cNvPr id="51202" name="Picture 2"/>
          <p:cNvPicPr>
            <a:picLocks noChangeAspect="1" noChangeArrowheads="1"/>
          </p:cNvPicPr>
          <p:nvPr/>
        </p:nvPicPr>
        <p:blipFill>
          <a:blip r:embed="rId5" cstate="print"/>
          <a:srcRect/>
          <a:stretch>
            <a:fillRect/>
          </a:stretch>
        </p:blipFill>
        <p:spPr bwMode="auto">
          <a:xfrm>
            <a:off x="3851920" y="2564904"/>
            <a:ext cx="5114925" cy="1638300"/>
          </a:xfrm>
          <a:prstGeom prst="rect">
            <a:avLst/>
          </a:prstGeom>
          <a:noFill/>
          <a:ln w="9525">
            <a:noFill/>
            <a:miter lim="800000"/>
            <a:headEnd/>
            <a:tailEnd/>
          </a:ln>
        </p:spPr>
      </p:pic>
      <p:pic>
        <p:nvPicPr>
          <p:cNvPr id="51205" name="Picture 5"/>
          <p:cNvPicPr>
            <a:picLocks noChangeAspect="1" noChangeArrowheads="1"/>
          </p:cNvPicPr>
          <p:nvPr/>
        </p:nvPicPr>
        <p:blipFill>
          <a:blip r:embed="rId6" cstate="print"/>
          <a:srcRect/>
          <a:stretch>
            <a:fillRect/>
          </a:stretch>
        </p:blipFill>
        <p:spPr bwMode="auto">
          <a:xfrm>
            <a:off x="0" y="3695700"/>
            <a:ext cx="5314950" cy="3162300"/>
          </a:xfrm>
          <a:prstGeom prst="rect">
            <a:avLst/>
          </a:prstGeom>
          <a:noFill/>
          <a:ln w="9525">
            <a:noFill/>
            <a:miter lim="800000"/>
            <a:headEnd/>
            <a:tailEnd/>
          </a:ln>
        </p:spPr>
      </p:pic>
      <p:pic>
        <p:nvPicPr>
          <p:cNvPr id="51204" name="Picture 4"/>
          <p:cNvPicPr>
            <a:picLocks noChangeAspect="1" noChangeArrowheads="1"/>
          </p:cNvPicPr>
          <p:nvPr/>
        </p:nvPicPr>
        <p:blipFill>
          <a:blip r:embed="rId7" cstate="print"/>
          <a:srcRect/>
          <a:stretch>
            <a:fillRect/>
          </a:stretch>
        </p:blipFill>
        <p:spPr bwMode="auto">
          <a:xfrm>
            <a:off x="4427984" y="4653136"/>
            <a:ext cx="4152900" cy="752475"/>
          </a:xfrm>
          <a:prstGeom prst="rect">
            <a:avLst/>
          </a:prstGeom>
          <a:noFill/>
          <a:ln w="9525">
            <a:noFill/>
            <a:miter lim="800000"/>
            <a:headEnd/>
            <a:tailEnd/>
          </a:ln>
        </p:spPr>
      </p:pic>
      <p:pic>
        <p:nvPicPr>
          <p:cNvPr id="51203" name="Picture 3"/>
          <p:cNvPicPr>
            <a:picLocks noChangeAspect="1" noChangeArrowheads="1"/>
          </p:cNvPicPr>
          <p:nvPr/>
        </p:nvPicPr>
        <p:blipFill>
          <a:blip r:embed="rId8" cstate="print"/>
          <a:srcRect/>
          <a:stretch>
            <a:fillRect/>
          </a:stretch>
        </p:blipFill>
        <p:spPr bwMode="auto">
          <a:xfrm>
            <a:off x="1331640" y="2996952"/>
            <a:ext cx="5895975" cy="1057275"/>
          </a:xfrm>
          <a:prstGeom prst="rect">
            <a:avLst/>
          </a:prstGeom>
          <a:noFill/>
          <a:ln w="9525">
            <a:noFill/>
            <a:miter lim="800000"/>
            <a:headEnd/>
            <a:tailEnd/>
          </a:ln>
        </p:spPr>
      </p:pic>
      <p:pic>
        <p:nvPicPr>
          <p:cNvPr id="1026" name="Picture 2"/>
          <p:cNvPicPr>
            <a:picLocks noChangeAspect="1" noChangeArrowheads="1"/>
          </p:cNvPicPr>
          <p:nvPr/>
        </p:nvPicPr>
        <p:blipFill>
          <a:blip r:embed="rId9" cstate="print"/>
          <a:srcRect/>
          <a:stretch>
            <a:fillRect/>
          </a:stretch>
        </p:blipFill>
        <p:spPr bwMode="auto">
          <a:xfrm>
            <a:off x="1475656" y="3645024"/>
            <a:ext cx="6229350" cy="2038350"/>
          </a:xfrm>
          <a:prstGeom prst="rect">
            <a:avLst/>
          </a:prstGeom>
          <a:noFill/>
          <a:ln w="9525">
            <a:noFill/>
            <a:miter lim="800000"/>
            <a:headEnd/>
            <a:tailEnd/>
          </a:ln>
        </p:spPr>
      </p:pic>
    </p:spTree>
    <p:extLst>
      <p:ext uri="{BB962C8B-B14F-4D97-AF65-F5344CB8AC3E}">
        <p14:creationId xmlns:p14="http://schemas.microsoft.com/office/powerpoint/2010/main" xmlns="" val="404642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6"/>
                                        </p:tgtEl>
                                        <p:attrNameLst>
                                          <p:attrName>style.visibility</p:attrName>
                                        </p:attrNameLst>
                                      </p:cBhvr>
                                      <p:to>
                                        <p:strVal val="visible"/>
                                      </p:to>
                                    </p:set>
                                    <p:anim calcmode="lin" valueType="num">
                                      <p:cBhvr additive="base">
                                        <p:cTn id="7" dur="500" fill="hold"/>
                                        <p:tgtEl>
                                          <p:spTgt spid="51206"/>
                                        </p:tgtEl>
                                        <p:attrNameLst>
                                          <p:attrName>ppt_x</p:attrName>
                                        </p:attrNameLst>
                                      </p:cBhvr>
                                      <p:tavLst>
                                        <p:tav tm="0">
                                          <p:val>
                                            <p:strVal val="#ppt_x"/>
                                          </p:val>
                                        </p:tav>
                                        <p:tav tm="100000">
                                          <p:val>
                                            <p:strVal val="#ppt_x"/>
                                          </p:val>
                                        </p:tav>
                                      </p:tavLst>
                                    </p:anim>
                                    <p:anim calcmode="lin" valueType="num">
                                      <p:cBhvr additive="base">
                                        <p:cTn id="8"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07"/>
                                        </p:tgtEl>
                                        <p:attrNameLst>
                                          <p:attrName>style.visibility</p:attrName>
                                        </p:attrNameLst>
                                      </p:cBhvr>
                                      <p:to>
                                        <p:strVal val="visible"/>
                                      </p:to>
                                    </p:set>
                                    <p:anim calcmode="lin" valueType="num">
                                      <p:cBhvr additive="base">
                                        <p:cTn id="13" dur="500" fill="hold"/>
                                        <p:tgtEl>
                                          <p:spTgt spid="51207"/>
                                        </p:tgtEl>
                                        <p:attrNameLst>
                                          <p:attrName>ppt_x</p:attrName>
                                        </p:attrNameLst>
                                      </p:cBhvr>
                                      <p:tavLst>
                                        <p:tav tm="0">
                                          <p:val>
                                            <p:strVal val="#ppt_x"/>
                                          </p:val>
                                        </p:tav>
                                        <p:tav tm="100000">
                                          <p:val>
                                            <p:strVal val="#ppt_x"/>
                                          </p:val>
                                        </p:tav>
                                      </p:tavLst>
                                    </p:anim>
                                    <p:anim calcmode="lin" valueType="num">
                                      <p:cBhvr additive="base">
                                        <p:cTn id="14" dur="500" fill="hold"/>
                                        <p:tgtEl>
                                          <p:spTgt spid="512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02"/>
                                        </p:tgtEl>
                                        <p:attrNameLst>
                                          <p:attrName>style.visibility</p:attrName>
                                        </p:attrNameLst>
                                      </p:cBhvr>
                                      <p:to>
                                        <p:strVal val="visible"/>
                                      </p:to>
                                    </p:set>
                                    <p:anim calcmode="lin" valueType="num">
                                      <p:cBhvr additive="base">
                                        <p:cTn id="19" dur="500" fill="hold"/>
                                        <p:tgtEl>
                                          <p:spTgt spid="51202"/>
                                        </p:tgtEl>
                                        <p:attrNameLst>
                                          <p:attrName>ppt_x</p:attrName>
                                        </p:attrNameLst>
                                      </p:cBhvr>
                                      <p:tavLst>
                                        <p:tav tm="0">
                                          <p:val>
                                            <p:strVal val="#ppt_x"/>
                                          </p:val>
                                        </p:tav>
                                        <p:tav tm="100000">
                                          <p:val>
                                            <p:strVal val="#ppt_x"/>
                                          </p:val>
                                        </p:tav>
                                      </p:tavLst>
                                    </p:anim>
                                    <p:anim calcmode="lin" valueType="num">
                                      <p:cBhvr additive="base">
                                        <p:cTn id="20"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05"/>
                                        </p:tgtEl>
                                        <p:attrNameLst>
                                          <p:attrName>style.visibility</p:attrName>
                                        </p:attrNameLst>
                                      </p:cBhvr>
                                      <p:to>
                                        <p:strVal val="visible"/>
                                      </p:to>
                                    </p:set>
                                    <p:anim calcmode="lin" valueType="num">
                                      <p:cBhvr additive="base">
                                        <p:cTn id="25" dur="500" fill="hold"/>
                                        <p:tgtEl>
                                          <p:spTgt spid="51205"/>
                                        </p:tgtEl>
                                        <p:attrNameLst>
                                          <p:attrName>ppt_x</p:attrName>
                                        </p:attrNameLst>
                                      </p:cBhvr>
                                      <p:tavLst>
                                        <p:tav tm="0">
                                          <p:val>
                                            <p:strVal val="#ppt_x"/>
                                          </p:val>
                                        </p:tav>
                                        <p:tav tm="100000">
                                          <p:val>
                                            <p:strVal val="#ppt_x"/>
                                          </p:val>
                                        </p:tav>
                                      </p:tavLst>
                                    </p:anim>
                                    <p:anim calcmode="lin" valueType="num">
                                      <p:cBhvr additive="base">
                                        <p:cTn id="26" dur="500" fill="hold"/>
                                        <p:tgtEl>
                                          <p:spTgt spid="5120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04"/>
                                        </p:tgtEl>
                                        <p:attrNameLst>
                                          <p:attrName>style.visibility</p:attrName>
                                        </p:attrNameLst>
                                      </p:cBhvr>
                                      <p:to>
                                        <p:strVal val="visible"/>
                                      </p:to>
                                    </p:set>
                                    <p:anim calcmode="lin" valueType="num">
                                      <p:cBhvr additive="base">
                                        <p:cTn id="31" dur="500" fill="hold"/>
                                        <p:tgtEl>
                                          <p:spTgt spid="51204"/>
                                        </p:tgtEl>
                                        <p:attrNameLst>
                                          <p:attrName>ppt_x</p:attrName>
                                        </p:attrNameLst>
                                      </p:cBhvr>
                                      <p:tavLst>
                                        <p:tav tm="0">
                                          <p:val>
                                            <p:strVal val="#ppt_x"/>
                                          </p:val>
                                        </p:tav>
                                        <p:tav tm="100000">
                                          <p:val>
                                            <p:strVal val="#ppt_x"/>
                                          </p:val>
                                        </p:tav>
                                      </p:tavLst>
                                    </p:anim>
                                    <p:anim calcmode="lin" valueType="num">
                                      <p:cBhvr additive="base">
                                        <p:cTn id="32"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6"/>
                                        </p:tgtEl>
                                        <p:attrNameLst>
                                          <p:attrName>style.visibility</p:attrName>
                                        </p:attrNameLst>
                                      </p:cBhvr>
                                      <p:to>
                                        <p:strVal val="visible"/>
                                      </p:to>
                                    </p:set>
                                    <p:animEffect transition="in" filter="fade">
                                      <p:cBhvr>
                                        <p:cTn id="37" dur="2000"/>
                                        <p:tgtEl>
                                          <p:spTgt spid="1026"/>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51203"/>
                                        </p:tgtEl>
                                        <p:attrNameLst>
                                          <p:attrName>style.visibility</p:attrName>
                                        </p:attrNameLst>
                                      </p:cBhvr>
                                      <p:to>
                                        <p:strVal val="visible"/>
                                      </p:to>
                                    </p:set>
                                  </p:childTnLst>
                                </p:cTn>
                              </p:par>
                            </p:childTnLst>
                          </p:cTn>
                        </p:par>
                        <p:par>
                          <p:cTn id="42" fill="hold">
                            <p:stCondLst>
                              <p:cond delay="0"/>
                            </p:stCondLst>
                            <p:childTnLst>
                              <p:par>
                                <p:cTn id="43" presetID="6" presetClass="emph" presetSubtype="0" fill="hold" nodeType="afterEffect">
                                  <p:stCondLst>
                                    <p:cond delay="0"/>
                                  </p:stCondLst>
                                  <p:childTnLst>
                                    <p:animScale>
                                      <p:cBhvr>
                                        <p:cTn id="44" dur="2000" fill="hold"/>
                                        <p:tgtEl>
                                          <p:spTgt spid="5120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AutoShape 4"/>
          <p:cNvSpPr>
            <a:spLocks noChangeArrowheads="1"/>
          </p:cNvSpPr>
          <p:nvPr/>
        </p:nvSpPr>
        <p:spPr bwMode="auto">
          <a:xfrm>
            <a:off x="381000" y="1600200"/>
            <a:ext cx="4038600" cy="4800600"/>
          </a:xfrm>
          <a:prstGeom prst="roundRect">
            <a:avLst>
              <a:gd name="adj" fmla="val 16667"/>
            </a:avLst>
          </a:prstGeom>
          <a:gradFill rotWithShape="1">
            <a:gsLst>
              <a:gs pos="0">
                <a:schemeClr val="folHlink">
                  <a:alpha val="80000"/>
                </a:schemeClr>
              </a:gs>
              <a:gs pos="100000">
                <a:schemeClr val="folHlink">
                  <a:gamma/>
                  <a:shade val="46275"/>
                  <a:invGamma/>
                </a:schemeClr>
              </a:gs>
            </a:gsLst>
            <a:lin ang="5400000" scaled="1"/>
          </a:gradFill>
          <a:ln w="9525">
            <a:solidFill>
              <a:schemeClr val="tx1"/>
            </a:solidFill>
            <a:round/>
            <a:headEnd/>
            <a:tailEnd/>
          </a:ln>
          <a:effectLst/>
        </p:spPr>
        <p:txBody>
          <a:bodyPr wrap="none" anchor="ctr"/>
          <a:lstStyle/>
          <a:p>
            <a:pPr>
              <a:buFontTx/>
              <a:buChar char="•"/>
              <a:defRPr/>
            </a:pPr>
            <a:r>
              <a:rPr lang="en-US" sz="1400" b="1" dirty="0">
                <a:latin typeface="Arial" pitchFamily="34" charset="0"/>
              </a:rPr>
              <a:t>Transmission Threats</a:t>
            </a:r>
          </a:p>
          <a:p>
            <a:pPr lvl="1">
              <a:buFontTx/>
              <a:buChar char="•"/>
              <a:defRPr/>
            </a:pPr>
            <a:r>
              <a:rPr lang="en-US" sz="1400" dirty="0">
                <a:latin typeface="Arial" pitchFamily="34" charset="0"/>
              </a:rPr>
              <a:t>Eavesdropping/Sniffer</a:t>
            </a:r>
          </a:p>
          <a:p>
            <a:pPr lvl="1">
              <a:buFontTx/>
              <a:buChar char="•"/>
              <a:defRPr/>
            </a:pPr>
            <a:r>
              <a:rPr lang="en-US" sz="1400" dirty="0" err="1">
                <a:latin typeface="Arial" pitchFamily="34" charset="0"/>
              </a:rPr>
              <a:t>DoS</a:t>
            </a:r>
            <a:r>
              <a:rPr lang="en-US" sz="1400" dirty="0">
                <a:latin typeface="Arial" pitchFamily="34" charset="0"/>
              </a:rPr>
              <a:t>/</a:t>
            </a:r>
            <a:r>
              <a:rPr lang="en-US" sz="1400" dirty="0" err="1">
                <a:latin typeface="Arial" pitchFamily="34" charset="0"/>
              </a:rPr>
              <a:t>DDoS</a:t>
            </a:r>
            <a:endParaRPr lang="en-US" sz="1400" dirty="0">
              <a:latin typeface="Arial" pitchFamily="34" charset="0"/>
            </a:endParaRPr>
          </a:p>
          <a:p>
            <a:pPr lvl="1">
              <a:buFontTx/>
              <a:buChar char="•"/>
              <a:defRPr/>
            </a:pPr>
            <a:r>
              <a:rPr lang="en-US" sz="1400" dirty="0">
                <a:latin typeface="Arial" pitchFamily="34" charset="0"/>
              </a:rPr>
              <a:t>Covert channel</a:t>
            </a:r>
          </a:p>
          <a:p>
            <a:pPr lvl="1">
              <a:buFontTx/>
              <a:buChar char="•"/>
              <a:defRPr/>
            </a:pPr>
            <a:r>
              <a:rPr lang="en-US" sz="1400" dirty="0">
                <a:latin typeface="Arial" pitchFamily="34" charset="0"/>
              </a:rPr>
              <a:t>Spoofing</a:t>
            </a:r>
          </a:p>
          <a:p>
            <a:pPr lvl="1">
              <a:buFontTx/>
              <a:buChar char="•"/>
              <a:defRPr/>
            </a:pPr>
            <a:r>
              <a:rPr lang="en-US" sz="1400" dirty="0">
                <a:latin typeface="Arial" pitchFamily="34" charset="0"/>
              </a:rPr>
              <a:t>Tunneling</a:t>
            </a:r>
          </a:p>
          <a:p>
            <a:pPr lvl="1">
              <a:buFontTx/>
              <a:buChar char="•"/>
              <a:defRPr/>
            </a:pPr>
            <a:r>
              <a:rPr lang="en-US" sz="1400" dirty="0">
                <a:latin typeface="Arial" pitchFamily="34" charset="0"/>
              </a:rPr>
              <a:t>Masquerading/man-in-the middle attacks</a:t>
            </a:r>
          </a:p>
          <a:p>
            <a:pPr>
              <a:buFontTx/>
              <a:buChar char="•"/>
              <a:defRPr/>
            </a:pPr>
            <a:r>
              <a:rPr lang="en-US" sz="1400" b="1" dirty="0">
                <a:latin typeface="Arial" pitchFamily="34" charset="0"/>
              </a:rPr>
              <a:t>Malicious Code Threats</a:t>
            </a:r>
          </a:p>
          <a:p>
            <a:pPr lvl="1">
              <a:buFontTx/>
              <a:buChar char="•"/>
              <a:defRPr/>
            </a:pPr>
            <a:r>
              <a:rPr lang="en-US" sz="1400" dirty="0">
                <a:latin typeface="Arial" pitchFamily="34" charset="0"/>
              </a:rPr>
              <a:t>Virus</a:t>
            </a:r>
          </a:p>
          <a:p>
            <a:pPr lvl="1">
              <a:buFontTx/>
              <a:buChar char="•"/>
              <a:defRPr/>
            </a:pPr>
            <a:r>
              <a:rPr lang="en-US" sz="1400" dirty="0">
                <a:latin typeface="Arial" pitchFamily="34" charset="0"/>
              </a:rPr>
              <a:t>Worms </a:t>
            </a:r>
          </a:p>
          <a:p>
            <a:pPr lvl="1">
              <a:buFontTx/>
              <a:buChar char="•"/>
              <a:defRPr/>
            </a:pPr>
            <a:r>
              <a:rPr lang="en-US" sz="1400" dirty="0">
                <a:latin typeface="Arial" pitchFamily="34" charset="0"/>
              </a:rPr>
              <a:t>Trojans </a:t>
            </a:r>
          </a:p>
          <a:p>
            <a:pPr lvl="1">
              <a:buFontTx/>
              <a:buChar char="•"/>
              <a:defRPr/>
            </a:pPr>
            <a:r>
              <a:rPr lang="en-US" sz="1400" dirty="0">
                <a:latin typeface="Arial" pitchFamily="34" charset="0"/>
              </a:rPr>
              <a:t>Spyware/Adware</a:t>
            </a:r>
          </a:p>
          <a:p>
            <a:pPr lvl="1">
              <a:buFontTx/>
              <a:buChar char="•"/>
              <a:defRPr/>
            </a:pPr>
            <a:r>
              <a:rPr lang="en-US" sz="1400" dirty="0">
                <a:latin typeface="Arial" pitchFamily="34" charset="0"/>
              </a:rPr>
              <a:t>Logic Bombs</a:t>
            </a:r>
          </a:p>
          <a:p>
            <a:pPr lvl="1">
              <a:buFontTx/>
              <a:buChar char="•"/>
              <a:defRPr/>
            </a:pPr>
            <a:r>
              <a:rPr lang="en-US" sz="1400" dirty="0">
                <a:latin typeface="Arial" pitchFamily="34" charset="0"/>
              </a:rPr>
              <a:t>Backdoors</a:t>
            </a:r>
          </a:p>
          <a:p>
            <a:pPr lvl="1">
              <a:buFontTx/>
              <a:buChar char="•"/>
              <a:defRPr/>
            </a:pPr>
            <a:r>
              <a:rPr lang="en-US" sz="1400" dirty="0">
                <a:latin typeface="Arial" pitchFamily="34" charset="0"/>
              </a:rPr>
              <a:t>Bots</a:t>
            </a:r>
          </a:p>
          <a:p>
            <a:pPr>
              <a:buFontTx/>
              <a:buChar char="•"/>
              <a:defRPr/>
            </a:pPr>
            <a:r>
              <a:rPr lang="en-US" sz="1400" b="1" dirty="0">
                <a:latin typeface="Arial" pitchFamily="34" charset="0"/>
              </a:rPr>
              <a:t>Password Threats</a:t>
            </a:r>
          </a:p>
          <a:p>
            <a:pPr lvl="1">
              <a:buFontTx/>
              <a:buChar char="•"/>
              <a:defRPr/>
            </a:pPr>
            <a:r>
              <a:rPr lang="en-US" sz="1400" dirty="0">
                <a:latin typeface="Arial" pitchFamily="34" charset="0"/>
              </a:rPr>
              <a:t>Password crackers</a:t>
            </a:r>
          </a:p>
          <a:p>
            <a:pPr>
              <a:buFontTx/>
              <a:buChar char="•"/>
              <a:defRPr/>
            </a:pPr>
            <a:r>
              <a:rPr lang="en-US" sz="1400" b="1" dirty="0">
                <a:latin typeface="Arial" pitchFamily="34" charset="0"/>
              </a:rPr>
              <a:t>Social engineering</a:t>
            </a:r>
          </a:p>
          <a:p>
            <a:pPr lvl="1">
              <a:buFontTx/>
              <a:buChar char="•"/>
              <a:defRPr/>
            </a:pPr>
            <a:r>
              <a:rPr lang="en-US" sz="1400" dirty="0">
                <a:latin typeface="Arial" pitchFamily="34" charset="0"/>
              </a:rPr>
              <a:t>Dumpster diving</a:t>
            </a:r>
          </a:p>
          <a:p>
            <a:pPr lvl="1">
              <a:buFontTx/>
              <a:buChar char="•"/>
              <a:defRPr/>
            </a:pPr>
            <a:r>
              <a:rPr lang="en-US" sz="1400" dirty="0">
                <a:latin typeface="Arial" pitchFamily="34" charset="0"/>
              </a:rPr>
              <a:t>Impersonation</a:t>
            </a:r>
          </a:p>
          <a:p>
            <a:pPr lvl="1">
              <a:buFontTx/>
              <a:buChar char="•"/>
              <a:defRPr/>
            </a:pPr>
            <a:r>
              <a:rPr lang="en-US" sz="1400" dirty="0">
                <a:latin typeface="Arial" pitchFamily="34" charset="0"/>
              </a:rPr>
              <a:t>Shoulder surfing</a:t>
            </a:r>
          </a:p>
        </p:txBody>
      </p:sp>
      <p:sp>
        <p:nvSpPr>
          <p:cNvPr id="124933" name="AutoShape 5"/>
          <p:cNvSpPr>
            <a:spLocks noChangeArrowheads="1"/>
          </p:cNvSpPr>
          <p:nvPr/>
        </p:nvSpPr>
        <p:spPr bwMode="auto">
          <a:xfrm>
            <a:off x="4724400" y="1600200"/>
            <a:ext cx="4038600" cy="4800600"/>
          </a:xfrm>
          <a:prstGeom prst="roundRect">
            <a:avLst>
              <a:gd name="adj" fmla="val 16667"/>
            </a:avLst>
          </a:prstGeom>
          <a:gradFill rotWithShape="1">
            <a:gsLst>
              <a:gs pos="0">
                <a:schemeClr val="folHlink">
                  <a:gamma/>
                  <a:shade val="46275"/>
                  <a:invGamma/>
                </a:schemeClr>
              </a:gs>
              <a:gs pos="100000">
                <a:schemeClr val="folHlink">
                  <a:alpha val="80000"/>
                </a:schemeClr>
              </a:gs>
            </a:gsLst>
            <a:lin ang="5400000" scaled="1"/>
          </a:gradFill>
          <a:ln w="9525" algn="ctr">
            <a:solidFill>
              <a:schemeClr val="tx1"/>
            </a:solidFill>
            <a:round/>
            <a:headEnd/>
            <a:tailEnd/>
          </a:ln>
          <a:effectLst/>
        </p:spPr>
        <p:txBody>
          <a:bodyPr wrap="none" anchor="ctr"/>
          <a:lstStyle/>
          <a:p>
            <a:pPr>
              <a:buFontTx/>
              <a:buChar char="•"/>
              <a:defRPr/>
            </a:pPr>
            <a:r>
              <a:rPr lang="en-US" sz="1400" b="1">
                <a:latin typeface="Arial" pitchFamily="34" charset="0"/>
              </a:rPr>
              <a:t>Physical Threats</a:t>
            </a:r>
          </a:p>
          <a:p>
            <a:pPr lvl="1">
              <a:buFontTx/>
              <a:buChar char="•"/>
              <a:defRPr/>
            </a:pPr>
            <a:r>
              <a:rPr lang="en-US" sz="1400">
                <a:latin typeface="Arial" pitchFamily="34" charset="0"/>
              </a:rPr>
              <a:t>Physical access</a:t>
            </a:r>
          </a:p>
          <a:p>
            <a:pPr lvl="1">
              <a:buFontTx/>
              <a:buChar char="•"/>
              <a:defRPr/>
            </a:pPr>
            <a:r>
              <a:rPr lang="en-US" sz="1400">
                <a:latin typeface="Arial" pitchFamily="34" charset="0"/>
              </a:rPr>
              <a:t>Spying</a:t>
            </a:r>
            <a:br>
              <a:rPr lang="en-US" sz="1400">
                <a:latin typeface="Arial" pitchFamily="34" charset="0"/>
              </a:rPr>
            </a:br>
            <a:endParaRPr lang="en-US" sz="1400">
              <a:latin typeface="Arial" pitchFamily="34" charset="0"/>
            </a:endParaRPr>
          </a:p>
          <a:p>
            <a:pPr>
              <a:buFontTx/>
              <a:buChar char="•"/>
              <a:defRPr/>
            </a:pPr>
            <a:r>
              <a:rPr lang="en-US" sz="1400" b="1">
                <a:latin typeface="Arial" pitchFamily="34" charset="0"/>
              </a:rPr>
              <a:t>Application Threats</a:t>
            </a:r>
          </a:p>
          <a:p>
            <a:pPr lvl="1">
              <a:buFontTx/>
              <a:buChar char="•"/>
              <a:defRPr/>
            </a:pPr>
            <a:r>
              <a:rPr lang="en-US" sz="1400">
                <a:latin typeface="Arial" pitchFamily="34" charset="0"/>
              </a:rPr>
              <a:t>Buffer overflows</a:t>
            </a:r>
          </a:p>
          <a:p>
            <a:pPr lvl="1">
              <a:buFontTx/>
              <a:buChar char="•"/>
              <a:defRPr/>
            </a:pPr>
            <a:r>
              <a:rPr lang="en-US" sz="1400">
                <a:latin typeface="Arial" pitchFamily="34" charset="0"/>
              </a:rPr>
              <a:t>SQL Injection</a:t>
            </a:r>
          </a:p>
          <a:p>
            <a:pPr lvl="1">
              <a:buFontTx/>
              <a:buChar char="•"/>
              <a:defRPr/>
            </a:pPr>
            <a:r>
              <a:rPr lang="en-US" sz="1400">
                <a:latin typeface="Arial" pitchFamily="34" charset="0"/>
              </a:rPr>
              <a:t>Cross-site Scripting</a:t>
            </a:r>
            <a:br>
              <a:rPr lang="en-US" sz="1400">
                <a:latin typeface="Arial" pitchFamily="34" charset="0"/>
              </a:rPr>
            </a:br>
            <a:endParaRPr lang="en-US" sz="1400">
              <a:latin typeface="Arial" pitchFamily="34" charset="0"/>
            </a:endParaRPr>
          </a:p>
          <a:p>
            <a:pPr>
              <a:buFontTx/>
              <a:buChar char="•"/>
              <a:defRPr/>
            </a:pPr>
            <a:r>
              <a:rPr lang="en-US" sz="1400" b="1">
                <a:latin typeface="Arial" pitchFamily="34" charset="0"/>
              </a:rPr>
              <a:t>Improper usage/Un-authorized access</a:t>
            </a:r>
          </a:p>
          <a:p>
            <a:pPr lvl="1">
              <a:buFontTx/>
              <a:buChar char="•"/>
              <a:defRPr/>
            </a:pPr>
            <a:r>
              <a:rPr lang="en-US" sz="1400">
                <a:latin typeface="Arial" pitchFamily="34" charset="0"/>
              </a:rPr>
              <a:t>Hackers</a:t>
            </a:r>
          </a:p>
          <a:p>
            <a:pPr lvl="1">
              <a:buFontTx/>
              <a:buChar char="•"/>
              <a:defRPr/>
            </a:pPr>
            <a:r>
              <a:rPr lang="en-US" sz="1400">
                <a:latin typeface="Arial" pitchFamily="34" charset="0"/>
              </a:rPr>
              <a:t>Greyhats, Whitehats, Black hats</a:t>
            </a:r>
          </a:p>
          <a:p>
            <a:pPr lvl="1">
              <a:buFontTx/>
              <a:buChar char="•"/>
              <a:defRPr/>
            </a:pPr>
            <a:r>
              <a:rPr lang="en-US" sz="1400">
                <a:latin typeface="Arial" pitchFamily="34" charset="0"/>
              </a:rPr>
              <a:t>Internal intruders</a:t>
            </a:r>
          </a:p>
          <a:p>
            <a:pPr lvl="1">
              <a:buFontTx/>
              <a:buChar char="•"/>
              <a:defRPr/>
            </a:pPr>
            <a:r>
              <a:rPr lang="en-US" sz="1400">
                <a:latin typeface="Arial" pitchFamily="34" charset="0"/>
              </a:rPr>
              <a:t>Defacement</a:t>
            </a:r>
          </a:p>
          <a:p>
            <a:pPr lvl="1">
              <a:buFontTx/>
              <a:buChar char="•"/>
              <a:defRPr/>
            </a:pPr>
            <a:r>
              <a:rPr lang="en-US" sz="1400">
                <a:latin typeface="Arial" pitchFamily="34" charset="0"/>
              </a:rPr>
              <a:t>Open Proxy- Spam</a:t>
            </a:r>
          </a:p>
          <a:p>
            <a:pPr lvl="1">
              <a:buFontTx/>
              <a:buChar char="•"/>
              <a:defRPr/>
            </a:pPr>
            <a:r>
              <a:rPr lang="en-US" sz="1400">
                <a:latin typeface="Arial" pitchFamily="34" charset="0"/>
              </a:rPr>
              <a:t>Phishing</a:t>
            </a:r>
            <a:br>
              <a:rPr lang="en-US" sz="1400">
                <a:latin typeface="Arial" pitchFamily="34" charset="0"/>
              </a:rPr>
            </a:br>
            <a:endParaRPr lang="en-US" sz="1400">
              <a:latin typeface="Arial" pitchFamily="34" charset="0"/>
            </a:endParaRPr>
          </a:p>
          <a:p>
            <a:pPr>
              <a:buFontTx/>
              <a:buChar char="•"/>
              <a:defRPr/>
            </a:pPr>
            <a:r>
              <a:rPr lang="en-US" sz="1400" b="1">
                <a:latin typeface="Arial" pitchFamily="34" charset="0"/>
              </a:rPr>
              <a:t>Other Threats</a:t>
            </a:r>
          </a:p>
          <a:p>
            <a:pPr lvl="1">
              <a:buFontTx/>
              <a:buChar char="•"/>
              <a:defRPr/>
            </a:pPr>
            <a:r>
              <a:rPr lang="en-US" sz="1400">
                <a:latin typeface="Arial" pitchFamily="34" charset="0"/>
              </a:rPr>
              <a:t>Mobile code</a:t>
            </a:r>
          </a:p>
          <a:p>
            <a:pPr>
              <a:buFontTx/>
              <a:buChar char="•"/>
              <a:defRPr/>
            </a:pPr>
            <a:endParaRPr lang="en-US" sz="1400">
              <a:latin typeface="Arial" pitchFamily="34" charset="0"/>
            </a:endParaRPr>
          </a:p>
        </p:txBody>
      </p:sp>
      <p:sp>
        <p:nvSpPr>
          <p:cNvPr id="37892" name="Rectangle 6"/>
          <p:cNvSpPr>
            <a:spLocks noGrp="1" noChangeArrowheads="1"/>
          </p:cNvSpPr>
          <p:nvPr>
            <p:ph type="title"/>
          </p:nvPr>
        </p:nvSpPr>
        <p:spPr>
          <a:xfrm>
            <a:off x="0" y="0"/>
            <a:ext cx="8991600" cy="1341438"/>
          </a:xfrm>
        </p:spPr>
        <p:txBody>
          <a:bodyPr/>
          <a:lstStyle/>
          <a:p>
            <a:pPr algn="l"/>
            <a:r>
              <a:rPr lang="en-US" sz="3600" dirty="0" smtClean="0">
                <a:solidFill>
                  <a:srgbClr val="0029AC"/>
                </a:solidFill>
                <a:latin typeface="Albertus Medium" pitchFamily="34" charset="0"/>
              </a:rPr>
              <a:t>Classification of Information </a:t>
            </a:r>
            <a:br>
              <a:rPr lang="en-US" sz="3600" dirty="0" smtClean="0">
                <a:solidFill>
                  <a:srgbClr val="0029AC"/>
                </a:solidFill>
                <a:latin typeface="Albertus Medium" pitchFamily="34" charset="0"/>
              </a:rPr>
            </a:br>
            <a:r>
              <a:rPr lang="en-US" sz="3600" dirty="0" smtClean="0">
                <a:solidFill>
                  <a:srgbClr val="0029AC"/>
                </a:solidFill>
                <a:latin typeface="Albertus Medium" pitchFamily="34" charset="0"/>
              </a:rPr>
              <a:t>Security Threats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idx="4294967295"/>
          </p:nvPr>
        </p:nvSpPr>
        <p:spPr>
          <a:xfrm>
            <a:off x="0" y="0"/>
            <a:ext cx="8229600" cy="685800"/>
          </a:xfrm>
        </p:spPr>
        <p:txBody>
          <a:bodyPr/>
          <a:lstStyle/>
          <a:p>
            <a:pPr algn="l" eaLnBrk="1" hangingPunct="1"/>
            <a:r>
              <a:rPr lang="en-US" sz="2800" smtClean="0"/>
              <a:t>Targeted attacks - global</a:t>
            </a:r>
            <a:endParaRPr lang="en-IN" sz="2800" smtClean="0"/>
          </a:p>
        </p:txBody>
      </p:sp>
      <p:pic>
        <p:nvPicPr>
          <p:cNvPr id="4710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1000" y="914400"/>
            <a:ext cx="6324600" cy="438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8" name="TextBox 3"/>
          <p:cNvSpPr txBox="1">
            <a:spLocks noChangeArrowheads="1"/>
          </p:cNvSpPr>
          <p:nvPr/>
        </p:nvSpPr>
        <p:spPr bwMode="auto">
          <a:xfrm>
            <a:off x="533400" y="5257800"/>
            <a:ext cx="8229600"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IN" sz="1600" u="none" smtClean="0">
                <a:solidFill>
                  <a:srgbClr val="000000"/>
                </a:solidFill>
              </a:rPr>
              <a:t>RSA had already revealed that it had been breached after attackers sent two different targeted phishing e-mails to four workers at its parent company EMC. The e-mails contained a malicious attachment that was identified in the subject line as “2011 Recruitment plan.xls.”</a:t>
            </a:r>
          </a:p>
        </p:txBody>
      </p:sp>
    </p:spTree>
    <p:extLst>
      <p:ext uri="{BB962C8B-B14F-4D97-AF65-F5344CB8AC3E}">
        <p14:creationId xmlns:p14="http://schemas.microsoft.com/office/powerpoint/2010/main" xmlns="" val="14679236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idx="4294967295"/>
          </p:nvPr>
        </p:nvSpPr>
        <p:spPr>
          <a:xfrm>
            <a:off x="0" y="0"/>
            <a:ext cx="8229600" cy="685800"/>
          </a:xfrm>
        </p:spPr>
        <p:txBody>
          <a:bodyPr/>
          <a:lstStyle/>
          <a:p>
            <a:pPr algn="l" eaLnBrk="1" hangingPunct="1"/>
            <a:r>
              <a:rPr lang="en-US" sz="2800" smtClean="0"/>
              <a:t>Targeted attacks - global</a:t>
            </a:r>
            <a:endParaRPr lang="en-IN" sz="2800" smtClean="0"/>
          </a:p>
        </p:txBody>
      </p:sp>
      <p:pic>
        <p:nvPicPr>
          <p:cNvPr id="4813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5800" y="757238"/>
            <a:ext cx="5943600" cy="455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132" name="TextBox 3"/>
          <p:cNvSpPr txBox="1">
            <a:spLocks noChangeArrowheads="1"/>
          </p:cNvSpPr>
          <p:nvPr/>
        </p:nvSpPr>
        <p:spPr bwMode="auto">
          <a:xfrm>
            <a:off x="685800" y="5486400"/>
            <a:ext cx="6248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sz="2000" u="none" smtClean="0">
                <a:solidFill>
                  <a:srgbClr val="000000"/>
                </a:solidFill>
              </a:rPr>
              <a:t>Zero day Vulnerability exploited in IE</a:t>
            </a:r>
            <a:endParaRPr lang="en-IN" sz="2000" u="none" smtClean="0">
              <a:solidFill>
                <a:srgbClr val="000000"/>
              </a:solidFill>
            </a:endParaRPr>
          </a:p>
        </p:txBody>
      </p:sp>
    </p:spTree>
    <p:extLst>
      <p:ext uri="{BB962C8B-B14F-4D97-AF65-F5344CB8AC3E}">
        <p14:creationId xmlns:p14="http://schemas.microsoft.com/office/powerpoint/2010/main" xmlns="" val="35371454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060848"/>
            <a:ext cx="8229600" cy="838200"/>
          </a:xfrm>
        </p:spPr>
        <p:txBody>
          <a:bodyPr/>
          <a:lstStyle/>
          <a:p>
            <a:r>
              <a:rPr lang="en-US" dirty="0" smtClean="0"/>
              <a:t>Statistics</a:t>
            </a:r>
            <a:br>
              <a:rPr lang="en-US" dirty="0" smtClean="0"/>
            </a:br>
            <a:r>
              <a:rPr lang="en-US" dirty="0" smtClean="0"/>
              <a:t>Malware Trend</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62</a:t>
            </a:fld>
            <a:endParaRPr lang="en-US">
              <a:solidFill>
                <a:srgbClr val="000000"/>
              </a:solidFill>
            </a:endParaRPr>
          </a:p>
        </p:txBody>
      </p:sp>
    </p:spTree>
    <p:extLst>
      <p:ext uri="{BB962C8B-B14F-4D97-AF65-F5344CB8AC3E}">
        <p14:creationId xmlns:p14="http://schemas.microsoft.com/office/powerpoint/2010/main" xmlns="" val="20141777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txBox="1">
            <a:spLocks noChangeArrowheads="1"/>
          </p:cNvSpPr>
          <p:nvPr/>
        </p:nvSpPr>
        <p:spPr bwMode="auto">
          <a:xfrm>
            <a:off x="0" y="0"/>
            <a:ext cx="8839200" cy="685800"/>
          </a:xfrm>
          <a:prstGeom prst="rect">
            <a:avLst/>
          </a:prstGeom>
          <a:noFill/>
          <a:ln w="9525">
            <a:noFill/>
            <a:miter lim="800000"/>
            <a:headEnd/>
            <a:tailEnd/>
          </a:ln>
        </p:spPr>
        <p:txBody>
          <a:bodyPr/>
          <a:lstStyle/>
          <a:p>
            <a:r>
              <a:rPr lang="en-US" sz="3000">
                <a:solidFill>
                  <a:srgbClr val="000000"/>
                </a:solidFill>
              </a:rPr>
              <a:t>Botnet trends – India (2008-2010)</a:t>
            </a:r>
          </a:p>
        </p:txBody>
      </p:sp>
      <p:graphicFrame>
        <p:nvGraphicFramePr>
          <p:cNvPr id="4" name="Chart 3"/>
          <p:cNvGraphicFramePr/>
          <p:nvPr/>
        </p:nvGraphicFramePr>
        <p:xfrm>
          <a:off x="228600" y="990600"/>
          <a:ext cx="8686800" cy="4419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6"/>
          <p:cNvSpPr txBox="1"/>
          <p:nvPr/>
        </p:nvSpPr>
        <p:spPr>
          <a:xfrm>
            <a:off x="3429000" y="2438400"/>
            <a:ext cx="781050" cy="238125"/>
          </a:xfrm>
          <a:prstGeom prst="rect">
            <a:avLst/>
          </a:prstGeom>
          <a:solidFill>
            <a:schemeClr val="tx1">
              <a:lumMod val="95000"/>
              <a:lumOff val="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en-IN">
                <a:solidFill>
                  <a:srgbClr val="FFFFFF">
                    <a:lumMod val="85000"/>
                  </a:srgbClr>
                </a:solidFill>
              </a:rPr>
              <a:t>Conficker</a:t>
            </a:r>
          </a:p>
        </p:txBody>
      </p:sp>
      <p:sp>
        <p:nvSpPr>
          <p:cNvPr id="6" name="TextBox 7"/>
          <p:cNvSpPr txBox="1"/>
          <p:nvPr/>
        </p:nvSpPr>
        <p:spPr>
          <a:xfrm>
            <a:off x="6019800" y="1828800"/>
            <a:ext cx="904875" cy="228600"/>
          </a:xfrm>
          <a:prstGeom prst="rect">
            <a:avLst/>
          </a:prstGeom>
          <a:solidFill>
            <a:schemeClr val="tx1">
              <a:lumMod val="95000"/>
              <a:lumOff val="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en-IN">
                <a:solidFill>
                  <a:srgbClr val="FFFFFF">
                    <a:lumMod val="85000"/>
                  </a:srgbClr>
                </a:solidFill>
              </a:rPr>
              <a:t>Mariposa</a:t>
            </a:r>
          </a:p>
        </p:txBody>
      </p:sp>
    </p:spTree>
    <p:extLst>
      <p:ext uri="{BB962C8B-B14F-4D97-AF65-F5344CB8AC3E}">
        <p14:creationId xmlns:p14="http://schemas.microsoft.com/office/powerpoint/2010/main" xmlns="" val="244463102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txBox="1">
            <a:spLocks noChangeArrowheads="1"/>
          </p:cNvSpPr>
          <p:nvPr/>
        </p:nvSpPr>
        <p:spPr bwMode="auto">
          <a:xfrm>
            <a:off x="0" y="0"/>
            <a:ext cx="8839200" cy="685800"/>
          </a:xfrm>
          <a:prstGeom prst="rect">
            <a:avLst/>
          </a:prstGeom>
          <a:noFill/>
          <a:ln w="9525">
            <a:noFill/>
            <a:miter lim="800000"/>
            <a:headEnd/>
            <a:tailEnd/>
          </a:ln>
        </p:spPr>
        <p:txBody>
          <a:bodyPr/>
          <a:lstStyle/>
          <a:p>
            <a:r>
              <a:rPr lang="en-US" sz="3000" dirty="0">
                <a:solidFill>
                  <a:srgbClr val="000000"/>
                </a:solidFill>
              </a:rPr>
              <a:t>Botnet trends – India (2010-11)</a:t>
            </a:r>
          </a:p>
        </p:txBody>
      </p:sp>
      <p:graphicFrame>
        <p:nvGraphicFramePr>
          <p:cNvPr id="9" name="Chart 8"/>
          <p:cNvGraphicFramePr/>
          <p:nvPr/>
        </p:nvGraphicFramePr>
        <p:xfrm>
          <a:off x="0" y="2276872"/>
          <a:ext cx="9144000" cy="3702347"/>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7"/>
          <p:cNvSpPr txBox="1"/>
          <p:nvPr/>
        </p:nvSpPr>
        <p:spPr>
          <a:xfrm>
            <a:off x="1403648" y="2852936"/>
            <a:ext cx="904875" cy="228600"/>
          </a:xfrm>
          <a:prstGeom prst="rect">
            <a:avLst/>
          </a:prstGeom>
          <a:solidFill>
            <a:schemeClr val="tx1">
              <a:lumMod val="95000"/>
              <a:lumOff val="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en-IN" dirty="0">
                <a:solidFill>
                  <a:srgbClr val="FFFFFF">
                    <a:lumMod val="85000"/>
                  </a:srgbClr>
                </a:solidFill>
              </a:rPr>
              <a:t>Mariposa</a:t>
            </a:r>
          </a:p>
        </p:txBody>
      </p:sp>
    </p:spTree>
    <p:extLst>
      <p:ext uri="{BB962C8B-B14F-4D97-AF65-F5344CB8AC3E}">
        <p14:creationId xmlns:p14="http://schemas.microsoft.com/office/powerpoint/2010/main" xmlns="" val="6498487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899592" y="1484784"/>
          <a:ext cx="6840760"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2"/>
          <p:cNvSpPr txBox="1">
            <a:spLocks noChangeArrowheads="1"/>
          </p:cNvSpPr>
          <p:nvPr/>
        </p:nvSpPr>
        <p:spPr bwMode="auto">
          <a:xfrm>
            <a:off x="107504" y="188640"/>
            <a:ext cx="8839200" cy="1052736"/>
          </a:xfrm>
          <a:prstGeom prst="rect">
            <a:avLst/>
          </a:prstGeom>
          <a:noFill/>
          <a:ln w="9525">
            <a:noFill/>
            <a:miter lim="800000"/>
            <a:headEnd/>
            <a:tailEnd/>
          </a:ln>
        </p:spPr>
        <p:txBody>
          <a:bodyPr/>
          <a:lstStyle/>
          <a:p>
            <a:r>
              <a:rPr lang="en-US" sz="3000" dirty="0">
                <a:solidFill>
                  <a:srgbClr val="000000"/>
                </a:solidFill>
              </a:rPr>
              <a:t>Botnet trends </a:t>
            </a:r>
            <a:r>
              <a:rPr lang="en-US" sz="3000" dirty="0" smtClean="0">
                <a:solidFill>
                  <a:srgbClr val="000000"/>
                </a:solidFill>
              </a:rPr>
              <a:t>(Top 20 Infection)</a:t>
            </a:r>
            <a:br>
              <a:rPr lang="en-US" sz="3000" dirty="0" smtClean="0">
                <a:solidFill>
                  <a:srgbClr val="000000"/>
                </a:solidFill>
              </a:rPr>
            </a:br>
            <a:r>
              <a:rPr lang="en-US" sz="3000" dirty="0" smtClean="0">
                <a:solidFill>
                  <a:srgbClr val="000000"/>
                </a:solidFill>
              </a:rPr>
              <a:t>India (2011</a:t>
            </a:r>
            <a:r>
              <a:rPr lang="en-US" sz="3000" dirty="0">
                <a:solidFill>
                  <a:srgbClr val="000000"/>
                </a:solidFill>
              </a:rPr>
              <a:t>)</a:t>
            </a:r>
          </a:p>
        </p:txBody>
      </p:sp>
    </p:spTree>
    <p:extLst>
      <p:ext uri="{BB962C8B-B14F-4D97-AF65-F5344CB8AC3E}">
        <p14:creationId xmlns:p14="http://schemas.microsoft.com/office/powerpoint/2010/main" xmlns="" val="1772507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7504" y="1052736"/>
          <a:ext cx="2088232" cy="5040549"/>
        </p:xfrm>
        <a:graphic>
          <a:graphicData uri="http://schemas.openxmlformats.org/drawingml/2006/table">
            <a:tbl>
              <a:tblPr/>
              <a:tblGrid>
                <a:gridCol w="1267855"/>
                <a:gridCol w="820377"/>
              </a:tblGrid>
              <a:tr h="186687">
                <a:tc>
                  <a:txBody>
                    <a:bodyPr/>
                    <a:lstStyle/>
                    <a:p>
                      <a:pPr algn="l" fontAlgn="b"/>
                      <a:r>
                        <a:rPr lang="en-IN" sz="1100" b="1" i="0" u="none" strike="noStrike" dirty="0">
                          <a:solidFill>
                            <a:srgbClr val="000000"/>
                          </a:solidFill>
                          <a:latin typeface="Calibri"/>
                        </a:rPr>
                        <a:t>Distinct Drone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r" fontAlgn="b"/>
                      <a:r>
                        <a:rPr lang="en-IN" sz="1100" b="1" i="0" u="none" strike="noStrike">
                          <a:solidFill>
                            <a:srgbClr val="000000"/>
                          </a:solidFill>
                          <a:latin typeface="Calibri"/>
                        </a:rPr>
                        <a:t>1437170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186687">
                <a:tc>
                  <a:txBody>
                    <a:bodyPr/>
                    <a:lstStyle/>
                    <a:p>
                      <a:pPr algn="l" fontAlgn="b"/>
                      <a:r>
                        <a:rPr lang="en-IN" sz="1100" b="1" i="0" u="none" strike="noStrike">
                          <a:solidFill>
                            <a:srgbClr val="000000"/>
                          </a:solidFill>
                          <a:latin typeface="Calibri"/>
                        </a:rPr>
                        <a:t>C&amp;C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r" fontAlgn="b"/>
                      <a:r>
                        <a:rPr lang="en-IN" sz="1100" b="1" i="0" u="none" strike="noStrike">
                          <a:solidFill>
                            <a:srgbClr val="000000"/>
                          </a:solidFill>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186687">
                <a:tc>
                  <a:txBody>
                    <a:bodyPr/>
                    <a:lstStyle/>
                    <a:p>
                      <a:pPr algn="l" fontAlgn="b"/>
                      <a:r>
                        <a:rPr lang="en-IN" sz="1100" b="0" i="0" u="none" strike="noStrike">
                          <a:solidFill>
                            <a:srgbClr val="000000"/>
                          </a:solidFill>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IN" sz="1100" b="0" i="0" u="none" strike="noStrike">
                          <a:solidFill>
                            <a:srgbClr val="000000"/>
                          </a:solidFill>
                          <a:latin typeface="Calibri"/>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6687">
                <a:tc>
                  <a:txBody>
                    <a:bodyPr/>
                    <a:lstStyle/>
                    <a:p>
                      <a:pPr algn="l" fontAlgn="b"/>
                      <a:r>
                        <a:rPr lang="en-IN" sz="1100" b="1" i="0" u="none" strike="noStrike">
                          <a:solidFill>
                            <a:srgbClr val="000000"/>
                          </a:solidFill>
                          <a:latin typeface="Calibri"/>
                        </a:rPr>
                        <a:t>Infection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l" fontAlgn="b"/>
                      <a:r>
                        <a:rPr lang="en-IN" sz="1100" b="1" i="0" u="none" strike="noStrike">
                          <a:solidFill>
                            <a:srgbClr val="000000"/>
                          </a:solidFill>
                          <a:latin typeface="Calibri"/>
                        </a:rPr>
                        <a:t>Count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186687">
                <a:tc>
                  <a:txBody>
                    <a:bodyPr/>
                    <a:lstStyle/>
                    <a:p>
                      <a:pPr algn="l" fontAlgn="b"/>
                      <a:r>
                        <a:rPr lang="en-IN" sz="1100" b="0" i="0" u="none" strike="noStrike">
                          <a:solidFill>
                            <a:srgbClr val="000000"/>
                          </a:solidFill>
                          <a:latin typeface="Calibri"/>
                        </a:rPr>
                        <a:t>dnschanger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583138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mebroot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23874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torpig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14067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ZeuS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13056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Gozi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8655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DDoS.DirtJumper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8552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Ponmocup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5122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4744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SpyEye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4690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DDoS_DirtJumper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4363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TDSS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3784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DDoS.Armageddon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3285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DDoS_Armageddon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688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Carberp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658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'Miner'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459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honeypot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254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irc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Dropper_dloader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Gbot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owly3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ssh-brute-force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Artro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a:solidFill>
                            <a:srgbClr val="000000"/>
                          </a:solidFill>
                          <a:latin typeface="Calibri"/>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86687">
                <a:tc>
                  <a:txBody>
                    <a:bodyPr/>
                    <a:lstStyle/>
                    <a:p>
                      <a:pPr algn="l" fontAlgn="b"/>
                      <a:r>
                        <a:rPr lang="en-IN" sz="1100" b="0" i="0" u="none" strike="noStrike">
                          <a:solidFill>
                            <a:srgbClr val="000000"/>
                          </a:solidFill>
                          <a:latin typeface="Calibri"/>
                        </a:rPr>
                        <a:t>Dropper.dloader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IN" sz="1100" b="0" i="0" u="none" strike="noStrike" dirty="0">
                          <a:solidFill>
                            <a:srgbClr val="000000"/>
                          </a:solidFill>
                          <a:latin typeface="Calibri"/>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bl>
          </a:graphicData>
        </a:graphic>
      </p:graphicFrame>
      <p:sp>
        <p:nvSpPr>
          <p:cNvPr id="3" name="Title 1"/>
          <p:cNvSpPr txBox="1">
            <a:spLocks/>
          </p:cNvSpPr>
          <p:nvPr/>
        </p:nvSpPr>
        <p:spPr bwMode="auto">
          <a:xfrm>
            <a:off x="14808" y="0"/>
            <a:ext cx="8229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fontAlgn="base">
              <a:spcBef>
                <a:spcPct val="0"/>
              </a:spcBef>
              <a:spcAft>
                <a:spcPct val="0"/>
              </a:spcAft>
              <a:defRPr/>
            </a:pPr>
            <a:r>
              <a:rPr lang="en-US" sz="3200" kern="0" dirty="0" smtClean="0">
                <a:solidFill>
                  <a:srgbClr val="000000"/>
                </a:solidFill>
              </a:rPr>
              <a:t>Top malware families – </a:t>
            </a:r>
            <a:r>
              <a:rPr lang="en-US" sz="2400" kern="0" dirty="0" smtClean="0">
                <a:solidFill>
                  <a:srgbClr val="000000"/>
                </a:solidFill>
              </a:rPr>
              <a:t>December 2011</a:t>
            </a:r>
            <a:endParaRPr lang="en-IN" sz="3200" kern="0" dirty="0" smtClean="0">
              <a:solidFill>
                <a:srgbClr val="000000"/>
              </a:solidFill>
            </a:endParaRPr>
          </a:p>
        </p:txBody>
      </p:sp>
      <p:graphicFrame>
        <p:nvGraphicFramePr>
          <p:cNvPr id="5" name="Chart 4"/>
          <p:cNvGraphicFramePr/>
          <p:nvPr/>
        </p:nvGraphicFramePr>
        <p:xfrm>
          <a:off x="2339752" y="1124744"/>
          <a:ext cx="6645089" cy="48969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30796915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0"/>
            <a:ext cx="8229600" cy="685800"/>
          </a:xfrm>
        </p:spPr>
        <p:txBody>
          <a:bodyPr/>
          <a:lstStyle/>
          <a:p>
            <a:pPr algn="l" eaLnBrk="1" hangingPunct="1"/>
            <a:r>
              <a:rPr lang="en-US" sz="2800" smtClean="0"/>
              <a:t>Website Defacements</a:t>
            </a:r>
            <a:endParaRPr lang="en-IN" sz="2800" smtClean="0"/>
          </a:p>
        </p:txBody>
      </p:sp>
      <p:graphicFrame>
        <p:nvGraphicFramePr>
          <p:cNvPr id="5" name="Table 4"/>
          <p:cNvGraphicFramePr>
            <a:graphicFrameLocks noGrp="1"/>
          </p:cNvGraphicFramePr>
          <p:nvPr/>
        </p:nvGraphicFramePr>
        <p:xfrm>
          <a:off x="228600" y="838200"/>
          <a:ext cx="8077198" cy="1232675"/>
        </p:xfrm>
        <a:graphic>
          <a:graphicData uri="http://schemas.openxmlformats.org/drawingml/2006/table">
            <a:tbl>
              <a:tblPr/>
              <a:tblGrid>
                <a:gridCol w="911946"/>
                <a:gridCol w="726907"/>
                <a:gridCol w="760316"/>
                <a:gridCol w="959667"/>
                <a:gridCol w="1039639"/>
                <a:gridCol w="799723"/>
                <a:gridCol w="1039639"/>
                <a:gridCol w="1839361"/>
              </a:tblGrid>
              <a:tr h="453403">
                <a:tc>
                  <a:txBody>
                    <a:bodyPr/>
                    <a:lstStyle/>
                    <a:p>
                      <a:pPr>
                        <a:lnSpc>
                          <a:spcPct val="115000"/>
                        </a:lnSpc>
                        <a:spcAft>
                          <a:spcPts val="1000"/>
                        </a:spcAft>
                      </a:pPr>
                      <a:r>
                        <a:rPr lang="en-US" sz="1600" b="1" dirty="0">
                          <a:latin typeface="Arial" pitchFamily="34" charset="0"/>
                          <a:ea typeface="Calibri"/>
                          <a:cs typeface="Arial" pitchFamily="34" charset="0"/>
                        </a:rPr>
                        <a:t>2004</a:t>
                      </a:r>
                      <a:r>
                        <a:rPr lang="en-US" sz="1600" dirty="0">
                          <a:latin typeface="Arial" pitchFamily="34" charset="0"/>
                          <a:ea typeface="Calibri"/>
                          <a:cs typeface="Arial" pitchFamily="34" charset="0"/>
                        </a:rPr>
                        <a:t> </a:t>
                      </a:r>
                      <a:endParaRPr lang="en-IN" sz="1600" dirty="0">
                        <a:latin typeface="Arial" pitchFamily="34" charset="0"/>
                        <a:ea typeface="Calibri"/>
                        <a:cs typeface="Arial" pitchFamily="34" charset="0"/>
                      </a:endParaRPr>
                    </a:p>
                  </a:txBody>
                  <a:tcPr>
                    <a:lnL>
                      <a:noFill/>
                    </a:lnL>
                    <a:lnR>
                      <a:noFill/>
                    </a:lnR>
                    <a:lnT>
                      <a:noFill/>
                    </a:lnT>
                    <a:lnB>
                      <a:noFill/>
                    </a:lnB>
                    <a:solidFill>
                      <a:srgbClr val="3399FF"/>
                    </a:solidFill>
                  </a:tcPr>
                </a:tc>
                <a:tc>
                  <a:txBody>
                    <a:bodyPr/>
                    <a:lstStyle/>
                    <a:p>
                      <a:pPr>
                        <a:lnSpc>
                          <a:spcPct val="115000"/>
                        </a:lnSpc>
                        <a:spcAft>
                          <a:spcPts val="1000"/>
                        </a:spcAft>
                      </a:pPr>
                      <a:r>
                        <a:rPr lang="en-US" sz="1600" b="1" dirty="0">
                          <a:latin typeface="Arial" pitchFamily="34" charset="0"/>
                          <a:ea typeface="Calibri"/>
                          <a:cs typeface="Arial" pitchFamily="34" charset="0"/>
                        </a:rPr>
                        <a:t>2005 </a:t>
                      </a:r>
                      <a:endParaRPr lang="en-IN" sz="16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dirty="0">
                          <a:latin typeface="Arial" pitchFamily="34" charset="0"/>
                          <a:ea typeface="Calibri"/>
                          <a:cs typeface="Arial" pitchFamily="34" charset="0"/>
                        </a:rPr>
                        <a:t>2006 </a:t>
                      </a:r>
                      <a:endParaRPr lang="en-IN" sz="1600" dirty="0">
                        <a:latin typeface="Arial" pitchFamily="34" charset="0"/>
                        <a:ea typeface="Calibri"/>
                        <a:cs typeface="Arial" pitchFamily="34" charset="0"/>
                      </a:endParaRPr>
                    </a:p>
                  </a:txBody>
                  <a:tcPr>
                    <a:lnL>
                      <a:noFill/>
                    </a:lnL>
                    <a:lnR>
                      <a:noFill/>
                    </a:lnR>
                    <a:lnT>
                      <a:noFill/>
                    </a:lnT>
                    <a:lnB>
                      <a:noFill/>
                    </a:lnB>
                    <a:solidFill>
                      <a:srgbClr val="3399FF"/>
                    </a:solidFill>
                  </a:tcPr>
                </a:tc>
                <a:tc>
                  <a:txBody>
                    <a:bodyPr/>
                    <a:lstStyle/>
                    <a:p>
                      <a:pPr>
                        <a:lnSpc>
                          <a:spcPct val="115000"/>
                        </a:lnSpc>
                        <a:spcAft>
                          <a:spcPts val="1000"/>
                        </a:spcAft>
                      </a:pPr>
                      <a:r>
                        <a:rPr lang="en-US" sz="1600" b="1" dirty="0">
                          <a:latin typeface="Arial" pitchFamily="34" charset="0"/>
                          <a:ea typeface="Calibri"/>
                          <a:cs typeface="Arial" pitchFamily="34" charset="0"/>
                        </a:rPr>
                        <a:t>2007              </a:t>
                      </a:r>
                      <a:endParaRPr lang="en-IN" sz="16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dirty="0">
                          <a:latin typeface="Arial" pitchFamily="34" charset="0"/>
                          <a:ea typeface="Calibri"/>
                          <a:cs typeface="Arial" pitchFamily="34" charset="0"/>
                        </a:rPr>
                        <a:t>2008     </a:t>
                      </a:r>
                      <a:endParaRPr lang="en-IN" sz="1600" dirty="0">
                        <a:latin typeface="Arial" pitchFamily="34" charset="0"/>
                        <a:ea typeface="Calibri"/>
                        <a:cs typeface="Arial" pitchFamily="34" charset="0"/>
                      </a:endParaRPr>
                    </a:p>
                  </a:txBody>
                  <a:tcPr>
                    <a:lnL>
                      <a:noFill/>
                    </a:lnL>
                    <a:lnR>
                      <a:noFill/>
                    </a:lnR>
                    <a:lnT>
                      <a:noFill/>
                    </a:lnT>
                    <a:lnB>
                      <a:noFill/>
                    </a:lnB>
                    <a:solidFill>
                      <a:srgbClr val="3399FF"/>
                    </a:solidFill>
                  </a:tcPr>
                </a:tc>
                <a:tc>
                  <a:txBody>
                    <a:bodyPr/>
                    <a:lstStyle/>
                    <a:p>
                      <a:pPr>
                        <a:lnSpc>
                          <a:spcPct val="115000"/>
                        </a:lnSpc>
                        <a:spcAft>
                          <a:spcPts val="1000"/>
                        </a:spcAft>
                      </a:pPr>
                      <a:r>
                        <a:rPr lang="en-US" sz="1600" b="1" dirty="0">
                          <a:latin typeface="Arial" pitchFamily="34" charset="0"/>
                          <a:ea typeface="Calibri"/>
                          <a:cs typeface="Arial" pitchFamily="34" charset="0"/>
                        </a:rPr>
                        <a:t>2009             </a:t>
                      </a:r>
                      <a:endParaRPr lang="en-IN" sz="16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dirty="0" smtClean="0">
                          <a:latin typeface="Arial" pitchFamily="34" charset="0"/>
                          <a:ea typeface="Calibri"/>
                          <a:cs typeface="Arial" pitchFamily="34" charset="0"/>
                        </a:rPr>
                        <a:t>2010  </a:t>
                      </a:r>
                      <a:endParaRPr lang="en-IN" sz="12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kern="1200" dirty="0" smtClean="0">
                          <a:solidFill>
                            <a:schemeClr val="tx1"/>
                          </a:solidFill>
                          <a:latin typeface="Arial" pitchFamily="34" charset="0"/>
                          <a:ea typeface="Calibri"/>
                          <a:cs typeface="Arial" pitchFamily="34" charset="0"/>
                        </a:rPr>
                        <a:t>2011</a:t>
                      </a:r>
                      <a:endParaRPr lang="en-IN" sz="1600" b="1" kern="1200" dirty="0">
                        <a:solidFill>
                          <a:schemeClr val="tx1"/>
                        </a:solidFill>
                        <a:latin typeface="Arial" pitchFamily="34" charset="0"/>
                        <a:ea typeface="Calibri"/>
                        <a:cs typeface="Arial" pitchFamily="34" charset="0"/>
                      </a:endParaRPr>
                    </a:p>
                  </a:txBody>
                  <a:tcPr>
                    <a:lnL>
                      <a:noFill/>
                    </a:lnL>
                    <a:lnR>
                      <a:noFill/>
                    </a:lnR>
                    <a:lnT>
                      <a:noFill/>
                    </a:lnT>
                    <a:lnB>
                      <a:noFill/>
                    </a:lnB>
                    <a:solidFill>
                      <a:srgbClr val="00FFCC"/>
                    </a:solidFill>
                  </a:tcPr>
                </a:tc>
              </a:tr>
              <a:tr h="579601">
                <a:tc>
                  <a:txBody>
                    <a:bodyPr/>
                    <a:lstStyle/>
                    <a:p>
                      <a:pPr>
                        <a:lnSpc>
                          <a:spcPct val="115000"/>
                        </a:lnSpc>
                        <a:spcAft>
                          <a:spcPts val="1000"/>
                        </a:spcAft>
                      </a:pPr>
                      <a:r>
                        <a:rPr lang="en-US" sz="1600" b="1">
                          <a:latin typeface="Arial" pitchFamily="34" charset="0"/>
                          <a:ea typeface="Calibri"/>
                          <a:cs typeface="Arial" pitchFamily="34" charset="0"/>
                        </a:rPr>
                        <a:t>1529</a:t>
                      </a:r>
                      <a:endParaRPr lang="en-IN" sz="1600">
                        <a:latin typeface="Arial" pitchFamily="34" charset="0"/>
                        <a:ea typeface="Calibri"/>
                        <a:cs typeface="Arial" pitchFamily="34" charset="0"/>
                      </a:endParaRPr>
                    </a:p>
                  </a:txBody>
                  <a:tcPr>
                    <a:lnL>
                      <a:noFill/>
                    </a:lnL>
                    <a:lnR>
                      <a:noFill/>
                    </a:lnR>
                    <a:lnT>
                      <a:noFill/>
                    </a:lnT>
                    <a:lnB>
                      <a:noFill/>
                    </a:lnB>
                    <a:solidFill>
                      <a:srgbClr val="3399FF"/>
                    </a:solidFill>
                  </a:tcPr>
                </a:tc>
                <a:tc>
                  <a:txBody>
                    <a:bodyPr/>
                    <a:lstStyle/>
                    <a:p>
                      <a:pPr>
                        <a:lnSpc>
                          <a:spcPct val="115000"/>
                        </a:lnSpc>
                        <a:spcAft>
                          <a:spcPts val="1000"/>
                        </a:spcAft>
                      </a:pPr>
                      <a:r>
                        <a:rPr lang="en-US" sz="1600" b="1">
                          <a:latin typeface="Arial" pitchFamily="34" charset="0"/>
                          <a:ea typeface="Calibri"/>
                          <a:cs typeface="Arial" pitchFamily="34" charset="0"/>
                        </a:rPr>
                        <a:t>4705</a:t>
                      </a:r>
                      <a:endParaRPr lang="en-IN" sz="160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dirty="0">
                          <a:latin typeface="Arial" pitchFamily="34" charset="0"/>
                          <a:ea typeface="Calibri"/>
                          <a:cs typeface="Arial" pitchFamily="34" charset="0"/>
                        </a:rPr>
                        <a:t>5211</a:t>
                      </a:r>
                      <a:endParaRPr lang="en-IN" sz="1600" dirty="0">
                        <a:latin typeface="Arial" pitchFamily="34" charset="0"/>
                        <a:ea typeface="Calibri"/>
                        <a:cs typeface="Arial" pitchFamily="34" charset="0"/>
                      </a:endParaRPr>
                    </a:p>
                  </a:txBody>
                  <a:tcPr>
                    <a:lnL>
                      <a:noFill/>
                    </a:lnL>
                    <a:lnR>
                      <a:noFill/>
                    </a:lnR>
                    <a:lnT>
                      <a:noFill/>
                    </a:lnT>
                    <a:lnB>
                      <a:noFill/>
                    </a:lnB>
                    <a:solidFill>
                      <a:srgbClr val="3399FF"/>
                    </a:solidFill>
                  </a:tcPr>
                </a:tc>
                <a:tc>
                  <a:txBody>
                    <a:bodyPr/>
                    <a:lstStyle/>
                    <a:p>
                      <a:pPr>
                        <a:lnSpc>
                          <a:spcPct val="115000"/>
                        </a:lnSpc>
                        <a:spcAft>
                          <a:spcPts val="1000"/>
                        </a:spcAft>
                      </a:pPr>
                      <a:r>
                        <a:rPr lang="en-US" sz="1600" b="1" dirty="0">
                          <a:latin typeface="Arial" pitchFamily="34" charset="0"/>
                          <a:ea typeface="Calibri"/>
                          <a:cs typeface="Arial" pitchFamily="34" charset="0"/>
                        </a:rPr>
                        <a:t>5863</a:t>
                      </a:r>
                      <a:endParaRPr lang="en-IN" sz="16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a:latin typeface="Arial" pitchFamily="34" charset="0"/>
                          <a:ea typeface="Calibri"/>
                          <a:cs typeface="Arial" pitchFamily="34" charset="0"/>
                        </a:rPr>
                        <a:t>5475</a:t>
                      </a:r>
                      <a:endParaRPr lang="en-IN" sz="1600">
                        <a:latin typeface="Arial" pitchFamily="34" charset="0"/>
                        <a:ea typeface="Calibri"/>
                        <a:cs typeface="Arial" pitchFamily="34" charset="0"/>
                      </a:endParaRPr>
                    </a:p>
                  </a:txBody>
                  <a:tcPr>
                    <a:lnL>
                      <a:noFill/>
                    </a:lnL>
                    <a:lnR>
                      <a:noFill/>
                    </a:lnR>
                    <a:lnT>
                      <a:noFill/>
                    </a:lnT>
                    <a:lnB>
                      <a:noFill/>
                    </a:lnB>
                    <a:solidFill>
                      <a:srgbClr val="3399FF"/>
                    </a:solidFill>
                  </a:tcPr>
                </a:tc>
                <a:tc>
                  <a:txBody>
                    <a:bodyPr/>
                    <a:lstStyle/>
                    <a:p>
                      <a:pPr>
                        <a:lnSpc>
                          <a:spcPct val="115000"/>
                        </a:lnSpc>
                        <a:spcAft>
                          <a:spcPts val="1000"/>
                        </a:spcAft>
                      </a:pPr>
                      <a:r>
                        <a:rPr lang="en-US" sz="1600" b="1" dirty="0">
                          <a:latin typeface="Arial" pitchFamily="34" charset="0"/>
                          <a:ea typeface="Calibri"/>
                          <a:cs typeface="Arial" pitchFamily="34" charset="0"/>
                        </a:rPr>
                        <a:t>6023</a:t>
                      </a:r>
                      <a:endParaRPr lang="en-IN" sz="16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1600" b="1" i="0" u="none" strike="noStrike" cap="none" normalizeH="0" baseline="0" dirty="0" smtClean="0">
                          <a:ln>
                            <a:noFill/>
                          </a:ln>
                          <a:solidFill>
                            <a:schemeClr val="tx1"/>
                          </a:solidFill>
                          <a:effectLst/>
                          <a:latin typeface="Arial" charset="0"/>
                          <a:cs typeface="Times New Roman" pitchFamily="18" charset="0"/>
                        </a:rPr>
                        <a:t>14348</a:t>
                      </a:r>
                    </a:p>
                    <a:p>
                      <a:pPr>
                        <a:lnSpc>
                          <a:spcPct val="115000"/>
                        </a:lnSpc>
                        <a:spcAft>
                          <a:spcPts val="1000"/>
                        </a:spcAft>
                      </a:pPr>
                      <a:endParaRPr lang="en-IN" sz="1600" dirty="0">
                        <a:latin typeface="Arial" pitchFamily="34" charset="0"/>
                        <a:ea typeface="Calibri"/>
                        <a:cs typeface="Arial" pitchFamily="34" charset="0"/>
                      </a:endParaRPr>
                    </a:p>
                  </a:txBody>
                  <a:tcPr>
                    <a:lnL>
                      <a:noFill/>
                    </a:lnL>
                    <a:lnR>
                      <a:noFill/>
                    </a:lnR>
                    <a:lnT>
                      <a:noFill/>
                    </a:lnT>
                    <a:lnB>
                      <a:noFill/>
                    </a:lnB>
                    <a:solidFill>
                      <a:srgbClr val="00FFCC"/>
                    </a:solidFill>
                  </a:tcPr>
                </a:tc>
                <a:tc>
                  <a:txBody>
                    <a:bodyPr/>
                    <a:lstStyle/>
                    <a:p>
                      <a:pPr>
                        <a:lnSpc>
                          <a:spcPct val="115000"/>
                        </a:lnSpc>
                        <a:spcAft>
                          <a:spcPts val="1000"/>
                        </a:spcAft>
                      </a:pPr>
                      <a:r>
                        <a:rPr lang="en-US" sz="1600" b="1" kern="1200" dirty="0" smtClean="0">
                          <a:solidFill>
                            <a:schemeClr val="tx1"/>
                          </a:solidFill>
                          <a:latin typeface="Arial" pitchFamily="34" charset="0"/>
                          <a:ea typeface="Calibri"/>
                          <a:cs typeface="Arial" pitchFamily="34" charset="0"/>
                        </a:rPr>
                        <a:t>13568</a:t>
                      </a:r>
                      <a:endParaRPr lang="en-IN" sz="1600" b="1" kern="1200" dirty="0">
                        <a:solidFill>
                          <a:schemeClr val="tx1"/>
                        </a:solidFill>
                        <a:latin typeface="Arial" pitchFamily="34" charset="0"/>
                        <a:ea typeface="Calibri"/>
                        <a:cs typeface="Arial" pitchFamily="34" charset="0"/>
                      </a:endParaRPr>
                    </a:p>
                  </a:txBody>
                  <a:tcPr>
                    <a:lnL>
                      <a:noFill/>
                    </a:lnL>
                    <a:lnR>
                      <a:noFill/>
                    </a:lnR>
                    <a:lnT>
                      <a:noFill/>
                    </a:lnT>
                    <a:lnB>
                      <a:noFill/>
                    </a:lnB>
                    <a:solidFill>
                      <a:srgbClr val="00FFCC"/>
                    </a:solidFill>
                  </a:tcPr>
                </a:tc>
              </a:tr>
            </a:tbl>
          </a:graphicData>
        </a:graphic>
      </p:graphicFrame>
      <p:pic>
        <p:nvPicPr>
          <p:cNvPr id="19476" name="Picture 20"/>
          <p:cNvPicPr>
            <a:picLocks noChangeAspect="1" noChangeArrowheads="1"/>
          </p:cNvPicPr>
          <p:nvPr/>
        </p:nvPicPr>
        <p:blipFill>
          <a:blip r:embed="rId3" cstate="print"/>
          <a:srcRect/>
          <a:stretch>
            <a:fillRect/>
          </a:stretch>
        </p:blipFill>
        <p:spPr bwMode="auto">
          <a:xfrm>
            <a:off x="0" y="3962400"/>
            <a:ext cx="4176713" cy="2209800"/>
          </a:xfrm>
          <a:prstGeom prst="rect">
            <a:avLst/>
          </a:prstGeom>
          <a:noFill/>
          <a:ln w="9525">
            <a:noFill/>
            <a:miter lim="800000"/>
            <a:headEnd/>
            <a:tailEnd/>
          </a:ln>
        </p:spPr>
      </p:pic>
      <p:pic>
        <p:nvPicPr>
          <p:cNvPr id="19477" name="Picture 23" descr="C:\Users\CERT-In\Desktop\khantastic2.bmp"/>
          <p:cNvPicPr>
            <a:picLocks noChangeAspect="1" noChangeArrowheads="1"/>
          </p:cNvPicPr>
          <p:nvPr/>
        </p:nvPicPr>
        <p:blipFill>
          <a:blip r:embed="rId4" cstate="print"/>
          <a:srcRect/>
          <a:stretch>
            <a:fillRect/>
          </a:stretch>
        </p:blipFill>
        <p:spPr bwMode="auto">
          <a:xfrm>
            <a:off x="1547664" y="2060848"/>
            <a:ext cx="4962525" cy="4191000"/>
          </a:xfrm>
          <a:prstGeom prst="rect">
            <a:avLst/>
          </a:prstGeom>
          <a:noFill/>
          <a:ln w="9525">
            <a:noFill/>
            <a:miter lim="800000"/>
            <a:headEnd/>
            <a:tailEnd/>
          </a:ln>
        </p:spPr>
      </p:pic>
      <p:pic>
        <p:nvPicPr>
          <p:cNvPr id="6" name="Picture 2"/>
          <p:cNvPicPr>
            <a:picLocks noChangeAspect="1" noChangeArrowheads="1"/>
          </p:cNvPicPr>
          <p:nvPr/>
        </p:nvPicPr>
        <p:blipFill>
          <a:blip r:embed="rId5" cstate="print"/>
          <a:srcRect/>
          <a:stretch>
            <a:fillRect/>
          </a:stretch>
        </p:blipFill>
        <p:spPr bwMode="auto">
          <a:xfrm>
            <a:off x="2591024" y="2396086"/>
            <a:ext cx="6552976" cy="4461914"/>
          </a:xfrm>
          <a:prstGeom prst="rect">
            <a:avLst/>
          </a:prstGeom>
          <a:noFill/>
          <a:ln w="9525">
            <a:noFill/>
            <a:miter lim="800000"/>
            <a:headEnd/>
            <a:tailEnd/>
          </a:ln>
        </p:spPr>
      </p:pic>
    </p:spTree>
    <p:extLst>
      <p:ext uri="{BB962C8B-B14F-4D97-AF65-F5344CB8AC3E}">
        <p14:creationId xmlns:p14="http://schemas.microsoft.com/office/powerpoint/2010/main" xmlns="" val="416892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77"/>
                                        </p:tgtEl>
                                        <p:attrNameLst>
                                          <p:attrName>style.visibility</p:attrName>
                                        </p:attrNameLst>
                                      </p:cBhvr>
                                      <p:to>
                                        <p:strVal val="visible"/>
                                      </p:to>
                                    </p:set>
                                    <p:animEffect transition="in" filter="fade">
                                      <p:cBhvr>
                                        <p:cTn id="7" dur="2000"/>
                                        <p:tgtEl>
                                          <p:spTgt spid="194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19477"/>
                                        </p:tgtEl>
                                      </p:cBhvr>
                                    </p:animEffect>
                                    <p:set>
                                      <p:cBhvr>
                                        <p:cTn id="12" dur="1" fill="hold">
                                          <p:stCondLst>
                                            <p:cond delay="1999"/>
                                          </p:stCondLst>
                                        </p:cTn>
                                        <p:tgtEl>
                                          <p:spTgt spid="1947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idx="4294967295"/>
          </p:nvPr>
        </p:nvSpPr>
        <p:spPr>
          <a:xfrm>
            <a:off x="0" y="0"/>
            <a:ext cx="8229600" cy="685800"/>
          </a:xfrm>
        </p:spPr>
        <p:txBody>
          <a:bodyPr/>
          <a:lstStyle/>
          <a:p>
            <a:pPr algn="l" eaLnBrk="1" hangingPunct="1"/>
            <a:r>
              <a:rPr lang="en-US" sz="2800" smtClean="0"/>
              <a:t>Malware propagation through websites</a:t>
            </a:r>
            <a:endParaRPr lang="en-IN" sz="2800" smtClean="0"/>
          </a:p>
        </p:txBody>
      </p:sp>
      <p:sp>
        <p:nvSpPr>
          <p:cNvPr id="20483" name="Content Placeholder 2"/>
          <p:cNvSpPr>
            <a:spLocks noGrp="1"/>
          </p:cNvSpPr>
          <p:nvPr>
            <p:ph idx="4294967295"/>
          </p:nvPr>
        </p:nvSpPr>
        <p:spPr>
          <a:xfrm>
            <a:off x="152400" y="762000"/>
            <a:ext cx="5410200" cy="381000"/>
          </a:xfrm>
        </p:spPr>
        <p:txBody>
          <a:bodyPr/>
          <a:lstStyle/>
          <a:p>
            <a:pPr eaLnBrk="1" hangingPunct="1">
              <a:buFontTx/>
              <a:buNone/>
            </a:pPr>
            <a:r>
              <a:rPr lang="en-US" sz="2000" smtClean="0"/>
              <a:t>Infected websites tracked in India during 2011</a:t>
            </a:r>
            <a:endParaRPr lang="en-IN" sz="2000" smtClean="0"/>
          </a:p>
        </p:txBody>
      </p:sp>
      <p:pic>
        <p:nvPicPr>
          <p:cNvPr id="20484" name="Chart 5"/>
          <p:cNvPicPr>
            <a:picLocks noChangeArrowheads="1"/>
          </p:cNvPicPr>
          <p:nvPr/>
        </p:nvPicPr>
        <p:blipFill>
          <a:blip r:embed="rId3" cstate="print"/>
          <a:srcRect/>
          <a:stretch>
            <a:fillRect/>
          </a:stretch>
        </p:blipFill>
        <p:spPr bwMode="auto">
          <a:xfrm>
            <a:off x="838200" y="1447800"/>
            <a:ext cx="7239000" cy="4114800"/>
          </a:xfrm>
          <a:prstGeom prst="rect">
            <a:avLst/>
          </a:prstGeom>
          <a:noFill/>
          <a:ln w="9525">
            <a:noFill/>
            <a:miter lim="800000"/>
            <a:headEnd/>
            <a:tailEnd/>
          </a:ln>
        </p:spPr>
      </p:pic>
    </p:spTree>
    <p:extLst>
      <p:ext uri="{BB962C8B-B14F-4D97-AF65-F5344CB8AC3E}">
        <p14:creationId xmlns:p14="http://schemas.microsoft.com/office/powerpoint/2010/main" xmlns="" val="422343038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0" y="0"/>
            <a:ext cx="8229600" cy="685800"/>
          </a:xfrm>
        </p:spPr>
        <p:txBody>
          <a:bodyPr/>
          <a:lstStyle/>
          <a:p>
            <a:pPr algn="l" eaLnBrk="1" hangingPunct="1"/>
            <a:r>
              <a:rPr lang="en-US" sz="3200" smtClean="0"/>
              <a:t>Malware threats</a:t>
            </a:r>
            <a:endParaRPr lang="en-IN" sz="3200" smtClean="0"/>
          </a:p>
        </p:txBody>
      </p:sp>
      <p:sp>
        <p:nvSpPr>
          <p:cNvPr id="24579" name="Content Placeholder 2"/>
          <p:cNvSpPr>
            <a:spLocks noGrp="1"/>
          </p:cNvSpPr>
          <p:nvPr>
            <p:ph idx="4294967295"/>
          </p:nvPr>
        </p:nvSpPr>
        <p:spPr>
          <a:xfrm>
            <a:off x="152400" y="685800"/>
            <a:ext cx="8763000" cy="5715000"/>
          </a:xfrm>
        </p:spPr>
        <p:txBody>
          <a:bodyPr/>
          <a:lstStyle/>
          <a:p>
            <a:pPr eaLnBrk="1" hangingPunct="1"/>
            <a:r>
              <a:rPr lang="en-US" sz="2400" smtClean="0"/>
              <a:t>Stuxnet</a:t>
            </a:r>
          </a:p>
          <a:p>
            <a:pPr eaLnBrk="1" hangingPunct="1"/>
            <a:r>
              <a:rPr lang="en-US" sz="2400" smtClean="0"/>
              <a:t>Rimecud (Mariposa)</a:t>
            </a:r>
          </a:p>
          <a:p>
            <a:pPr eaLnBrk="1" hangingPunct="1"/>
            <a:r>
              <a:rPr lang="en-US" sz="2400" smtClean="0"/>
              <a:t>Conficker</a:t>
            </a:r>
          </a:p>
          <a:p>
            <a:pPr eaLnBrk="1" hangingPunct="1"/>
            <a:r>
              <a:rPr lang="en-US" sz="2400" smtClean="0"/>
              <a:t>Zbot (ZeuS)</a:t>
            </a:r>
          </a:p>
          <a:p>
            <a:pPr eaLnBrk="1" hangingPunct="1"/>
            <a:r>
              <a:rPr lang="en-US" sz="2400" smtClean="0"/>
              <a:t>ZITMO</a:t>
            </a:r>
          </a:p>
          <a:p>
            <a:pPr eaLnBrk="1" hangingPunct="1"/>
            <a:r>
              <a:rPr lang="en-US" sz="2400" smtClean="0"/>
              <a:t>Geinimi</a:t>
            </a:r>
          </a:p>
          <a:p>
            <a:pPr eaLnBrk="1" hangingPunct="1"/>
            <a:r>
              <a:rPr lang="en-US" sz="2400" smtClean="0"/>
              <a:t>Rustock</a:t>
            </a:r>
          </a:p>
          <a:p>
            <a:pPr eaLnBrk="1" hangingPunct="1"/>
            <a:r>
              <a:rPr lang="en-US" sz="2400" smtClean="0"/>
              <a:t>Pushdo</a:t>
            </a:r>
          </a:p>
          <a:p>
            <a:pPr eaLnBrk="1" hangingPunct="1"/>
            <a:r>
              <a:rPr lang="en-US" sz="2400" smtClean="0"/>
              <a:t>Cutwail</a:t>
            </a:r>
          </a:p>
          <a:p>
            <a:pPr eaLnBrk="1" hangingPunct="1"/>
            <a:r>
              <a:rPr lang="en-US" sz="2400" smtClean="0"/>
              <a:t>Bohu</a:t>
            </a:r>
          </a:p>
          <a:p>
            <a:pPr eaLnBrk="1" hangingPunct="1"/>
            <a:r>
              <a:rPr lang="en-US" sz="2400" smtClean="0"/>
              <a:t>Koobface…</a:t>
            </a:r>
          </a:p>
          <a:p>
            <a:pPr eaLnBrk="1" hangingPunct="1"/>
            <a:endParaRPr lang="en-US" sz="2000" smtClean="0"/>
          </a:p>
          <a:p>
            <a:pPr lvl="1" eaLnBrk="1" hangingPunct="1"/>
            <a:endParaRPr lang="en-IN" sz="1800" smtClean="0"/>
          </a:p>
        </p:txBody>
      </p:sp>
    </p:spTree>
    <p:extLst>
      <p:ext uri="{BB962C8B-B14F-4D97-AF65-F5344CB8AC3E}">
        <p14:creationId xmlns:p14="http://schemas.microsoft.com/office/powerpoint/2010/main" xmlns="" val="35966586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t2.gstatic.com/images?q=tbn:ANd9GcR2OpY5cCSZZimcA0NYd9sLrRfXOBpYsm8berVpAX5V6JCvSB03"/>
          <p:cNvPicPr>
            <a:picLocks noChangeAspect="1" noChangeArrowheads="1"/>
          </p:cNvPicPr>
          <p:nvPr/>
        </p:nvPicPr>
        <p:blipFill>
          <a:blip r:embed="rId2" cstate="print"/>
          <a:srcRect/>
          <a:stretch>
            <a:fillRect/>
          </a:stretch>
        </p:blipFill>
        <p:spPr bwMode="auto">
          <a:xfrm>
            <a:off x="6012160" y="3717032"/>
            <a:ext cx="2466975" cy="1847851"/>
          </a:xfrm>
          <a:prstGeom prst="rect">
            <a:avLst/>
          </a:prstGeom>
          <a:noFill/>
        </p:spPr>
      </p:pic>
      <p:pic>
        <p:nvPicPr>
          <p:cNvPr id="6" name="Picture 5"/>
          <p:cNvPicPr>
            <a:picLocks noChangeAspect="1" noChangeArrowheads="1"/>
          </p:cNvPicPr>
          <p:nvPr/>
        </p:nvPicPr>
        <p:blipFill>
          <a:blip r:embed="rId3" cstate="print"/>
          <a:srcRect/>
          <a:stretch>
            <a:fillRect/>
          </a:stretch>
        </p:blipFill>
        <p:spPr bwMode="auto">
          <a:xfrm>
            <a:off x="899592" y="3429000"/>
            <a:ext cx="897465" cy="100811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7</a:t>
            </a:fld>
            <a:endParaRPr lang="en-US">
              <a:solidFill>
                <a:srgbClr val="000000"/>
              </a:solidFill>
            </a:endParaRPr>
          </a:p>
        </p:txBody>
      </p:sp>
      <p:sp>
        <p:nvSpPr>
          <p:cNvPr id="3" name="Content Placeholder 2"/>
          <p:cNvSpPr>
            <a:spLocks noGrp="1"/>
          </p:cNvSpPr>
          <p:nvPr>
            <p:ph idx="1"/>
          </p:nvPr>
        </p:nvSpPr>
        <p:spPr>
          <a:xfrm>
            <a:off x="467544" y="1916832"/>
            <a:ext cx="8363272" cy="2952328"/>
          </a:xfrm>
        </p:spPr>
        <p:txBody>
          <a:bodyPr/>
          <a:lstStyle/>
          <a:p>
            <a:pPr>
              <a:buNone/>
            </a:pPr>
            <a:r>
              <a:rPr lang="en-IN" dirty="0" smtClean="0">
                <a:solidFill>
                  <a:schemeClr val="tx1"/>
                </a:solidFill>
                <a:latin typeface="+mn-lt"/>
                <a:ea typeface="+mn-ea"/>
                <a:cs typeface="+mn-cs"/>
              </a:rPr>
              <a:t>   </a:t>
            </a:r>
            <a:r>
              <a:rPr lang="en-IN" sz="2400" dirty="0" smtClean="0">
                <a:solidFill>
                  <a:schemeClr val="tx1"/>
                </a:solidFill>
                <a:latin typeface="+mn-lt"/>
                <a:ea typeface="+mn-ea"/>
                <a:cs typeface="+mn-cs"/>
              </a:rPr>
              <a:t>Few years ago</a:t>
            </a:r>
            <a:r>
              <a:rPr lang="en-IN" dirty="0" smtClean="0">
                <a:solidFill>
                  <a:schemeClr val="tx1"/>
                </a:solidFill>
                <a:latin typeface="+mn-lt"/>
                <a:ea typeface="+mn-ea"/>
                <a:cs typeface="+mn-cs"/>
              </a:rPr>
              <a:t>, </a:t>
            </a:r>
            <a:r>
              <a:rPr lang="en-IN" dirty="0" smtClean="0">
                <a:solidFill>
                  <a:srgbClr val="FF0000"/>
                </a:solidFill>
              </a:rPr>
              <a:t>I</a:t>
            </a:r>
            <a:r>
              <a:rPr lang="en-IN" dirty="0" smtClean="0">
                <a:solidFill>
                  <a:srgbClr val="FF0000"/>
                </a:solidFill>
                <a:latin typeface="+mn-lt"/>
                <a:ea typeface="+mn-ea"/>
                <a:cs typeface="+mn-cs"/>
              </a:rPr>
              <a:t>n 2006 and earlier</a:t>
            </a:r>
            <a:r>
              <a:rPr lang="en-IN" dirty="0" smtClean="0">
                <a:solidFill>
                  <a:schemeClr val="tx1"/>
                </a:solidFill>
                <a:latin typeface="+mn-lt"/>
                <a:ea typeface="+mn-ea"/>
                <a:cs typeface="+mn-cs"/>
              </a:rPr>
              <a:t>, </a:t>
            </a:r>
          </a:p>
          <a:p>
            <a:pPr>
              <a:buNone/>
            </a:pPr>
            <a:endParaRPr lang="en-IN" dirty="0" smtClean="0"/>
          </a:p>
          <a:p>
            <a:pPr>
              <a:buNone/>
            </a:pPr>
            <a:r>
              <a:rPr lang="en-IN" dirty="0" smtClean="0">
                <a:solidFill>
                  <a:schemeClr val="tx1"/>
                </a:solidFill>
                <a:latin typeface="+mn-lt"/>
                <a:ea typeface="+mn-ea"/>
                <a:cs typeface="+mn-cs"/>
              </a:rPr>
              <a:t>   “No one ever thought of spreading</a:t>
            </a:r>
            <a:br>
              <a:rPr lang="en-IN" dirty="0" smtClean="0">
                <a:solidFill>
                  <a:schemeClr val="tx1"/>
                </a:solidFill>
                <a:latin typeface="+mn-lt"/>
                <a:ea typeface="+mn-ea"/>
                <a:cs typeface="+mn-cs"/>
              </a:rPr>
            </a:br>
            <a:r>
              <a:rPr lang="en-IN" dirty="0" smtClean="0">
                <a:solidFill>
                  <a:schemeClr val="tx1"/>
                </a:solidFill>
                <a:latin typeface="+mn-lt"/>
                <a:ea typeface="+mn-ea"/>
                <a:cs typeface="+mn-cs"/>
              </a:rPr>
              <a:t>       </a:t>
            </a:r>
            <a:r>
              <a:rPr lang="en-IN" sz="4400" b="1" dirty="0" smtClean="0">
                <a:solidFill>
                  <a:srgbClr val="FF0000"/>
                </a:solidFill>
                <a:latin typeface="+mn-lt"/>
                <a:ea typeface="+mn-ea"/>
                <a:cs typeface="+mn-cs"/>
              </a:rPr>
              <a:t>malware</a:t>
            </a:r>
            <a:r>
              <a:rPr lang="en-IN" dirty="0" smtClean="0">
                <a:solidFill>
                  <a:schemeClr val="tx1"/>
                </a:solidFill>
                <a:latin typeface="+mn-lt"/>
                <a:ea typeface="+mn-ea"/>
                <a:cs typeface="+mn-cs"/>
              </a:rPr>
              <a:t> via </a:t>
            </a:r>
            <a:r>
              <a:rPr lang="en-IN" b="1" dirty="0" smtClean="0">
                <a:solidFill>
                  <a:srgbClr val="7030A0"/>
                </a:solidFill>
                <a:latin typeface="+mn-lt"/>
                <a:ea typeface="+mn-ea"/>
                <a:cs typeface="+mn-cs"/>
              </a:rPr>
              <a:t>legitimate websites.</a:t>
            </a:r>
            <a:r>
              <a:rPr lang="en-IN" dirty="0" smtClean="0"/>
              <a:t>”</a:t>
            </a:r>
            <a:endParaRPr lang="en-IN" dirty="0"/>
          </a:p>
        </p:txBody>
      </p:sp>
    </p:spTree>
    <p:extLst>
      <p:ext uri="{BB962C8B-B14F-4D97-AF65-F5344CB8AC3E}">
        <p14:creationId xmlns:p14="http://schemas.microsoft.com/office/powerpoint/2010/main" xmlns="" val="19887559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a:xfrm>
            <a:off x="0" y="0"/>
            <a:ext cx="8229600" cy="685800"/>
          </a:xfrm>
        </p:spPr>
        <p:txBody>
          <a:bodyPr/>
          <a:lstStyle/>
          <a:p>
            <a:pPr algn="l" eaLnBrk="1" hangingPunct="1"/>
            <a:r>
              <a:rPr lang="en-US" sz="3200" smtClean="0"/>
              <a:t>Attack tool kits</a:t>
            </a:r>
            <a:endParaRPr lang="en-IN" sz="3200" smtClean="0"/>
          </a:p>
        </p:txBody>
      </p:sp>
      <p:sp>
        <p:nvSpPr>
          <p:cNvPr id="25603" name="Content Placeholder 2"/>
          <p:cNvSpPr>
            <a:spLocks noGrp="1"/>
          </p:cNvSpPr>
          <p:nvPr>
            <p:ph idx="4294967295"/>
          </p:nvPr>
        </p:nvSpPr>
        <p:spPr>
          <a:xfrm>
            <a:off x="152400" y="685800"/>
            <a:ext cx="8763000" cy="5715000"/>
          </a:xfrm>
        </p:spPr>
        <p:txBody>
          <a:bodyPr/>
          <a:lstStyle/>
          <a:p>
            <a:pPr eaLnBrk="1" hangingPunct="1"/>
            <a:r>
              <a:rPr lang="en-US" sz="2400" smtClean="0"/>
              <a:t>Web attacker .. </a:t>
            </a:r>
          </a:p>
          <a:p>
            <a:pPr eaLnBrk="1" hangingPunct="1"/>
            <a:r>
              <a:rPr lang="en-US" sz="2400" smtClean="0"/>
              <a:t>Mpack..Fragus</a:t>
            </a:r>
          </a:p>
          <a:p>
            <a:pPr eaLnBrk="1" hangingPunct="1"/>
            <a:r>
              <a:rPr lang="en-US" sz="2400" smtClean="0"/>
              <a:t>Neosploit, Luckysploit, Icepack </a:t>
            </a:r>
          </a:p>
          <a:p>
            <a:pPr eaLnBrk="1" hangingPunct="1"/>
            <a:r>
              <a:rPr lang="en-US" sz="2400" smtClean="0"/>
              <a:t>Blackhole, Eleonore</a:t>
            </a:r>
          </a:p>
          <a:p>
            <a:pPr eaLnBrk="1" hangingPunct="1"/>
            <a:r>
              <a:rPr lang="en-US" sz="2400" smtClean="0"/>
              <a:t>Zeus</a:t>
            </a:r>
          </a:p>
          <a:p>
            <a:pPr lvl="1" eaLnBrk="1" hangingPunct="1"/>
            <a:r>
              <a:rPr lang="en-US" sz="2200" smtClean="0"/>
              <a:t>Random registry keys (RC4 Encryption)- Multiple compromises of victim by different attackers using same kit – difficult to clean</a:t>
            </a:r>
          </a:p>
          <a:p>
            <a:pPr eaLnBrk="1" hangingPunct="1"/>
            <a:r>
              <a:rPr lang="en-US" sz="2400" smtClean="0"/>
              <a:t>Mariposa</a:t>
            </a:r>
          </a:p>
          <a:p>
            <a:pPr lvl="1" eaLnBrk="1" hangingPunct="1"/>
            <a:r>
              <a:rPr lang="en-US" sz="2200" smtClean="0"/>
              <a:t>HTTP Post stealing, blended defense mechanisms</a:t>
            </a:r>
          </a:p>
          <a:p>
            <a:pPr eaLnBrk="1" hangingPunct="1"/>
            <a:r>
              <a:rPr lang="en-US" sz="2400" smtClean="0"/>
              <a:t>SpyEye </a:t>
            </a:r>
          </a:p>
          <a:p>
            <a:pPr lvl="1" eaLnBrk="1" hangingPunct="1"/>
            <a:r>
              <a:rPr lang="en-US" sz="2400" smtClean="0"/>
              <a:t>competes with Zeus</a:t>
            </a:r>
          </a:p>
          <a:p>
            <a:pPr eaLnBrk="1" hangingPunct="1"/>
            <a:endParaRPr lang="en-US" sz="2400" smtClean="0"/>
          </a:p>
          <a:p>
            <a:pPr eaLnBrk="1" hangingPunct="1"/>
            <a:endParaRPr lang="en-US" sz="2000" smtClean="0"/>
          </a:p>
          <a:p>
            <a:pPr lvl="1" eaLnBrk="1" hangingPunct="1"/>
            <a:endParaRPr lang="en-IN" sz="1800" smtClean="0"/>
          </a:p>
        </p:txBody>
      </p:sp>
    </p:spTree>
    <p:extLst>
      <p:ext uri="{BB962C8B-B14F-4D97-AF65-F5344CB8AC3E}">
        <p14:creationId xmlns:p14="http://schemas.microsoft.com/office/powerpoint/2010/main" xmlns="" val="4804836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0"/>
            <a:ext cx="8229600" cy="685800"/>
          </a:xfrm>
        </p:spPr>
        <p:txBody>
          <a:bodyPr/>
          <a:lstStyle/>
          <a:p>
            <a:pPr algn="l"/>
            <a:r>
              <a:rPr lang="en-US" sz="2800" smtClean="0"/>
              <a:t>Attack Toolkit - MPack</a:t>
            </a:r>
          </a:p>
        </p:txBody>
      </p:sp>
      <p:pic>
        <p:nvPicPr>
          <p:cNvPr id="2662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8900" y="762000"/>
            <a:ext cx="8974138" cy="518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0855386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8229600" cy="685800"/>
          </a:xfrm>
        </p:spPr>
        <p:txBody>
          <a:bodyPr/>
          <a:lstStyle/>
          <a:p>
            <a:pPr algn="l"/>
            <a:r>
              <a:rPr lang="en-US" sz="2800" smtClean="0"/>
              <a:t>Attack Toolkit - MPack</a:t>
            </a:r>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7000" y="774700"/>
            <a:ext cx="8464550" cy="547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746937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itle 1"/>
          <p:cNvSpPr>
            <a:spLocks noGrp="1"/>
          </p:cNvSpPr>
          <p:nvPr>
            <p:ph type="title" idx="4294967295"/>
          </p:nvPr>
        </p:nvSpPr>
        <p:spPr>
          <a:xfrm>
            <a:off x="0" y="0"/>
            <a:ext cx="8229600" cy="685800"/>
          </a:xfrm>
        </p:spPr>
        <p:txBody>
          <a:bodyPr/>
          <a:lstStyle/>
          <a:p>
            <a:pPr algn="l"/>
            <a:r>
              <a:rPr lang="en-IN" sz="2800" smtClean="0">
                <a:solidFill>
                  <a:schemeClr val="tx1"/>
                </a:solidFill>
              </a:rPr>
              <a:t>Landing site on exploit kit </a:t>
            </a:r>
          </a:p>
        </p:txBody>
      </p:sp>
      <p:graphicFrame>
        <p:nvGraphicFramePr>
          <p:cNvPr id="2050" name="Object 5"/>
          <p:cNvGraphicFramePr>
            <a:graphicFrameLocks noChangeAspect="1"/>
          </p:cNvGraphicFramePr>
          <p:nvPr/>
        </p:nvGraphicFramePr>
        <p:xfrm>
          <a:off x="0" y="762000"/>
          <a:ext cx="3200400" cy="2525713"/>
        </p:xfrm>
        <a:graphic>
          <a:graphicData uri="http://schemas.openxmlformats.org/presentationml/2006/ole">
            <p:oleObj spid="_x0000_s51208" name="Bitmap Image" r:id="rId4" imgW="3885714" imgH="3067478" progId="PBrush">
              <p:embed/>
            </p:oleObj>
          </a:graphicData>
        </a:graphic>
      </p:graphicFrame>
      <p:graphicFrame>
        <p:nvGraphicFramePr>
          <p:cNvPr id="2051" name="Object 6"/>
          <p:cNvGraphicFramePr>
            <a:graphicFrameLocks noChangeAspect="1"/>
          </p:cNvGraphicFramePr>
          <p:nvPr/>
        </p:nvGraphicFramePr>
        <p:xfrm>
          <a:off x="3276600" y="762000"/>
          <a:ext cx="5353050" cy="4037013"/>
        </p:xfrm>
        <a:graphic>
          <a:graphicData uri="http://schemas.openxmlformats.org/presentationml/2006/ole">
            <p:oleObj spid="_x0000_s51209" name="Bitmap Image" r:id="rId5" imgW="6439799" imgH="4858428" progId="PBrush">
              <p:embed/>
            </p:oleObj>
          </a:graphicData>
        </a:graphic>
      </p:graphicFrame>
      <p:sp>
        <p:nvSpPr>
          <p:cNvPr id="2053" name="Text Box 7"/>
          <p:cNvSpPr txBox="1">
            <a:spLocks noChangeArrowheads="1"/>
          </p:cNvSpPr>
          <p:nvPr/>
        </p:nvSpPr>
        <p:spPr bwMode="auto">
          <a:xfrm>
            <a:off x="6477000" y="5562600"/>
            <a:ext cx="2362200" cy="304800"/>
          </a:xfrm>
          <a:prstGeom prst="rect">
            <a:avLst/>
          </a:prstGeom>
          <a:noFill/>
          <a:ln w="9525">
            <a:noFill/>
            <a:miter lim="800000"/>
            <a:headEnd/>
            <a:tailEnd/>
          </a:ln>
        </p:spPr>
        <p:txBody>
          <a:bodyPr>
            <a:spAutoFit/>
          </a:bodyPr>
          <a:lstStyle/>
          <a:p>
            <a:pPr algn="r">
              <a:spcBef>
                <a:spcPct val="50000"/>
              </a:spcBef>
            </a:pPr>
            <a:r>
              <a:rPr lang="en-US" sz="1400" b="1" i="1">
                <a:solidFill>
                  <a:srgbClr val="000000"/>
                </a:solidFill>
              </a:rPr>
              <a:t>Source: m86security.com</a:t>
            </a:r>
            <a:endParaRPr lang="en-IN" sz="1400" b="1" i="1">
              <a:solidFill>
                <a:srgbClr val="000000"/>
              </a:solidFill>
            </a:endParaRPr>
          </a:p>
        </p:txBody>
      </p:sp>
      <p:sp>
        <p:nvSpPr>
          <p:cNvPr id="2054" name="Rectangle 8"/>
          <p:cNvSpPr>
            <a:spLocks noChangeArrowheads="1"/>
          </p:cNvSpPr>
          <p:nvPr/>
        </p:nvSpPr>
        <p:spPr bwMode="auto">
          <a:xfrm>
            <a:off x="304800" y="5029200"/>
            <a:ext cx="5765800" cy="763588"/>
          </a:xfrm>
          <a:prstGeom prst="rect">
            <a:avLst/>
          </a:prstGeom>
          <a:noFill/>
          <a:ln w="9525">
            <a:noFill/>
            <a:miter lim="800000"/>
            <a:headEnd/>
            <a:tailEnd/>
          </a:ln>
        </p:spPr>
        <p:txBody>
          <a:bodyPr wrap="none" anchor="ctr">
            <a:spAutoFit/>
          </a:bodyPr>
          <a:lstStyle/>
          <a:p>
            <a:pPr eaLnBrk="0" hangingPunct="0"/>
            <a:r>
              <a:rPr lang="en-US" sz="1600">
                <a:solidFill>
                  <a:srgbClr val="000000"/>
                </a:solidFill>
              </a:rPr>
              <a:t>JAVA HsbParser.getSoundBank Vulnerability CVE-2009-3867</a:t>
            </a:r>
            <a:br>
              <a:rPr lang="en-US" sz="1600">
                <a:solidFill>
                  <a:srgbClr val="000000"/>
                </a:solidFill>
              </a:rPr>
            </a:br>
            <a:r>
              <a:rPr lang="en-US" sz="1600">
                <a:solidFill>
                  <a:srgbClr val="000000"/>
                </a:solidFill>
              </a:rPr>
              <a:t>Java Development Kit Vulnerability CVE-2008-5353</a:t>
            </a:r>
            <a:r>
              <a:rPr lang="en-US">
                <a:solidFill>
                  <a:srgbClr val="000000"/>
                </a:solidFill>
              </a:rPr>
              <a:t> </a:t>
            </a:r>
          </a:p>
        </p:txBody>
      </p:sp>
    </p:spTree>
    <p:extLst>
      <p:ext uri="{BB962C8B-B14F-4D97-AF65-F5344CB8AC3E}">
        <p14:creationId xmlns:p14="http://schemas.microsoft.com/office/powerpoint/2010/main" xmlns="" val="32730655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0" y="0"/>
            <a:ext cx="8229600" cy="685800"/>
          </a:xfrm>
        </p:spPr>
        <p:txBody>
          <a:bodyPr/>
          <a:lstStyle/>
          <a:p>
            <a:pPr algn="l" eaLnBrk="1" hangingPunct="1"/>
            <a:r>
              <a:rPr lang="en-US" sz="3200" smtClean="0"/>
              <a:t>Exploit set – phoenix kit</a:t>
            </a:r>
            <a:endParaRPr lang="en-IN" sz="3200" smtClean="0"/>
          </a:p>
        </p:txBody>
      </p:sp>
      <p:sp>
        <p:nvSpPr>
          <p:cNvPr id="4" name="Content Placeholder 2"/>
          <p:cNvSpPr txBox="1">
            <a:spLocks/>
          </p:cNvSpPr>
          <p:nvPr/>
        </p:nvSpPr>
        <p:spPr bwMode="auto">
          <a:xfrm>
            <a:off x="152400" y="685800"/>
            <a:ext cx="8458200" cy="5791200"/>
          </a:xfrm>
          <a:prstGeom prst="rect">
            <a:avLst/>
          </a:prstGeom>
          <a:noFill/>
          <a:ln w="9525">
            <a:noFill/>
            <a:miter lim="800000"/>
            <a:headEnd/>
            <a:tailEnd/>
          </a:ln>
        </p:spPr>
        <p:txBody>
          <a:bodyPr/>
          <a:lstStyle/>
          <a:p>
            <a:pPr marL="342900" indent="-342900" eaLnBrk="0" hangingPunct="0">
              <a:spcBef>
                <a:spcPct val="20000"/>
              </a:spcBef>
              <a:buFontTx/>
              <a:buChar char="•"/>
              <a:defRPr/>
            </a:pPr>
            <a:r>
              <a:rPr lang="en-IN" sz="2000" kern="0" dirty="0">
                <a:solidFill>
                  <a:srgbClr val="000000"/>
                </a:solidFill>
              </a:rPr>
              <a:t>Flash exploits </a:t>
            </a:r>
          </a:p>
          <a:p>
            <a:pPr marL="800100" lvl="1" indent="-342900" eaLnBrk="0" hangingPunct="0">
              <a:spcBef>
                <a:spcPct val="20000"/>
              </a:spcBef>
              <a:buFontTx/>
              <a:buChar char="•"/>
              <a:defRPr/>
            </a:pPr>
            <a:r>
              <a:rPr lang="en-IN" sz="1600" kern="0" dirty="0">
                <a:solidFill>
                  <a:srgbClr val="000000"/>
                </a:solidFill>
              </a:rPr>
              <a:t>Adobe Flash Integer Overflow in AVM2 - </a:t>
            </a:r>
            <a:r>
              <a:rPr lang="en-IN" sz="1600" kern="0" dirty="0">
                <a:solidFill>
                  <a:srgbClr val="000000"/>
                </a:solidFill>
                <a:hlinkClick r:id="rId3"/>
              </a:rPr>
              <a:t>CVE-2009-1869</a:t>
            </a:r>
            <a:endParaRPr lang="en-IN" sz="16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Adobe Flash Integer Overflow in Flash Player </a:t>
            </a:r>
            <a:r>
              <a:rPr lang="en-IN" sz="1600" kern="0" dirty="0">
                <a:solidFill>
                  <a:srgbClr val="000000"/>
                </a:solidFill>
                <a:hlinkClick r:id="rId4"/>
              </a:rPr>
              <a:t>CVE-2007-0071</a:t>
            </a:r>
            <a:endParaRPr lang="en-IN" sz="1600" kern="0" dirty="0">
              <a:solidFill>
                <a:srgbClr val="000000"/>
              </a:solidFill>
            </a:endParaRPr>
          </a:p>
          <a:p>
            <a:pPr marL="342900" indent="-342900" eaLnBrk="0" hangingPunct="0">
              <a:spcBef>
                <a:spcPct val="20000"/>
              </a:spcBef>
              <a:defRPr/>
            </a:pPr>
            <a:r>
              <a:rPr lang="en-IN" sz="1400" kern="0" dirty="0">
                <a:solidFill>
                  <a:srgbClr val="000000"/>
                </a:solidFill>
              </a:rPr>
              <a:t> </a:t>
            </a:r>
          </a:p>
          <a:p>
            <a:pPr marL="342900" indent="-342900" eaLnBrk="0" hangingPunct="0">
              <a:spcBef>
                <a:spcPct val="20000"/>
              </a:spcBef>
              <a:buFontTx/>
              <a:buChar char="•"/>
              <a:defRPr/>
            </a:pPr>
            <a:r>
              <a:rPr lang="en-IN" sz="2000" kern="0" dirty="0">
                <a:solidFill>
                  <a:srgbClr val="000000"/>
                </a:solidFill>
              </a:rPr>
              <a:t>PDF exploits </a:t>
            </a:r>
          </a:p>
          <a:p>
            <a:pPr marL="800100" lvl="1" indent="-342900" eaLnBrk="0" hangingPunct="0">
              <a:spcBef>
                <a:spcPct val="20000"/>
              </a:spcBef>
              <a:buFontTx/>
              <a:buChar char="•"/>
              <a:defRPr/>
            </a:pPr>
            <a:r>
              <a:rPr lang="en-IN" sz="1600" kern="0" dirty="0">
                <a:solidFill>
                  <a:srgbClr val="000000"/>
                </a:solidFill>
              </a:rPr>
              <a:t>Adobe Reader </a:t>
            </a:r>
            <a:r>
              <a:rPr lang="en-IN" sz="1600" kern="0" dirty="0" err="1">
                <a:solidFill>
                  <a:srgbClr val="000000"/>
                </a:solidFill>
              </a:rPr>
              <a:t>CollectEmailInfo</a:t>
            </a:r>
            <a:r>
              <a:rPr lang="en-IN" sz="1600" kern="0" dirty="0">
                <a:solidFill>
                  <a:srgbClr val="000000"/>
                </a:solidFill>
              </a:rPr>
              <a:t> Vulnerability </a:t>
            </a:r>
            <a:r>
              <a:rPr lang="en-IN" sz="1600" kern="0" dirty="0">
                <a:solidFill>
                  <a:srgbClr val="000000"/>
                </a:solidFill>
                <a:hlinkClick r:id="rId5"/>
              </a:rPr>
              <a:t>CVE-2007-5659</a:t>
            </a:r>
            <a:endParaRPr lang="en-IN" sz="16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Adobe Reader </a:t>
            </a:r>
            <a:r>
              <a:rPr lang="en-IN" sz="1600" kern="0" dirty="0" err="1">
                <a:solidFill>
                  <a:srgbClr val="000000"/>
                </a:solidFill>
              </a:rPr>
              <a:t>Collab</a:t>
            </a:r>
            <a:r>
              <a:rPr lang="en-IN" sz="1600" kern="0" dirty="0">
                <a:solidFill>
                  <a:srgbClr val="000000"/>
                </a:solidFill>
              </a:rPr>
              <a:t> </a:t>
            </a:r>
            <a:r>
              <a:rPr lang="en-IN" sz="1600" kern="0" dirty="0" err="1">
                <a:solidFill>
                  <a:srgbClr val="000000"/>
                </a:solidFill>
              </a:rPr>
              <a:t>GetIcon</a:t>
            </a:r>
            <a:r>
              <a:rPr lang="en-IN" sz="1600" kern="0" dirty="0">
                <a:solidFill>
                  <a:srgbClr val="000000"/>
                </a:solidFill>
              </a:rPr>
              <a:t> Vulnerability </a:t>
            </a:r>
            <a:r>
              <a:rPr lang="en-IN" sz="1600" kern="0" dirty="0">
                <a:solidFill>
                  <a:srgbClr val="000000"/>
                </a:solidFill>
                <a:hlinkClick r:id="rId6"/>
              </a:rPr>
              <a:t>CVE-2009-0927</a:t>
            </a:r>
            <a:endParaRPr lang="en-IN" sz="16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Adobe Reader </a:t>
            </a:r>
            <a:r>
              <a:rPr lang="en-IN" sz="1600" kern="0" dirty="0" err="1">
                <a:solidFill>
                  <a:srgbClr val="000000"/>
                </a:solidFill>
              </a:rPr>
              <a:t>LibTiff</a:t>
            </a:r>
            <a:r>
              <a:rPr lang="en-IN" sz="1600" kern="0" dirty="0">
                <a:solidFill>
                  <a:srgbClr val="000000"/>
                </a:solidFill>
              </a:rPr>
              <a:t> Vulnerability </a:t>
            </a:r>
            <a:r>
              <a:rPr lang="en-IN" sz="1600" kern="0" dirty="0">
                <a:solidFill>
                  <a:srgbClr val="000000"/>
                </a:solidFill>
                <a:hlinkClick r:id="rId7"/>
              </a:rPr>
              <a:t>CVE-2010-0188</a:t>
            </a:r>
            <a:r>
              <a:rPr lang="en-IN" sz="1600" kern="0" dirty="0">
                <a:solidFill>
                  <a:srgbClr val="000000"/>
                </a:solidFill>
              </a:rPr>
              <a:t> </a:t>
            </a:r>
          </a:p>
          <a:p>
            <a:pPr marL="800100" lvl="1" indent="-342900" eaLnBrk="0" hangingPunct="0">
              <a:spcBef>
                <a:spcPct val="20000"/>
              </a:spcBef>
              <a:buFontTx/>
              <a:buChar char="•"/>
              <a:defRPr/>
            </a:pPr>
            <a:r>
              <a:rPr lang="en-IN" sz="1600" kern="0" dirty="0">
                <a:solidFill>
                  <a:srgbClr val="000000"/>
                </a:solidFill>
              </a:rPr>
              <a:t>Adobe Reader </a:t>
            </a:r>
            <a:r>
              <a:rPr lang="en-IN" sz="1600" kern="0" dirty="0" err="1">
                <a:solidFill>
                  <a:srgbClr val="000000"/>
                </a:solidFill>
              </a:rPr>
              <a:t>newPlayer</a:t>
            </a:r>
            <a:r>
              <a:rPr lang="en-IN" sz="1600" kern="0" dirty="0">
                <a:solidFill>
                  <a:srgbClr val="000000"/>
                </a:solidFill>
              </a:rPr>
              <a:t> Vulnerability </a:t>
            </a:r>
            <a:r>
              <a:rPr lang="en-IN" sz="1600" kern="0" dirty="0">
                <a:solidFill>
                  <a:srgbClr val="000000"/>
                </a:solidFill>
                <a:hlinkClick r:id="rId8"/>
              </a:rPr>
              <a:t>CVE-2009-4324</a:t>
            </a:r>
            <a:endParaRPr lang="en-IN" sz="16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Adobe Reader </a:t>
            </a:r>
            <a:r>
              <a:rPr lang="en-IN" sz="1600" kern="0" dirty="0" err="1">
                <a:solidFill>
                  <a:srgbClr val="000000"/>
                </a:solidFill>
              </a:rPr>
              <a:t>util.printf</a:t>
            </a:r>
            <a:r>
              <a:rPr lang="en-IN" sz="1600" kern="0" dirty="0">
                <a:solidFill>
                  <a:srgbClr val="000000"/>
                </a:solidFill>
              </a:rPr>
              <a:t> Vulnerability </a:t>
            </a:r>
            <a:r>
              <a:rPr lang="en-IN" sz="1600" kern="0" dirty="0">
                <a:solidFill>
                  <a:srgbClr val="000000"/>
                </a:solidFill>
                <a:hlinkClick r:id="rId9"/>
              </a:rPr>
              <a:t>CVE-2008-2992</a:t>
            </a:r>
            <a:endParaRPr lang="en-IN" sz="1600" kern="0" dirty="0">
              <a:solidFill>
                <a:srgbClr val="000000"/>
              </a:solidFill>
            </a:endParaRPr>
          </a:p>
          <a:p>
            <a:pPr marL="342900" indent="-342900" eaLnBrk="0" hangingPunct="0">
              <a:spcBef>
                <a:spcPct val="20000"/>
              </a:spcBef>
              <a:defRPr/>
            </a:pPr>
            <a:r>
              <a:rPr lang="en-IN" sz="1400" kern="0" dirty="0">
                <a:solidFill>
                  <a:srgbClr val="000000"/>
                </a:solidFill>
              </a:rPr>
              <a:t> </a:t>
            </a:r>
          </a:p>
          <a:p>
            <a:pPr marL="342900" indent="-342900" eaLnBrk="0" hangingPunct="0">
              <a:spcBef>
                <a:spcPct val="20000"/>
              </a:spcBef>
              <a:buFontTx/>
              <a:buChar char="•"/>
              <a:defRPr/>
            </a:pPr>
            <a:r>
              <a:rPr lang="en-IN" sz="2000" kern="0" dirty="0">
                <a:solidFill>
                  <a:srgbClr val="000000"/>
                </a:solidFill>
              </a:rPr>
              <a:t>Internet Explorer Exploits </a:t>
            </a:r>
          </a:p>
          <a:p>
            <a:pPr marL="800100" lvl="1" indent="-342900" eaLnBrk="0" hangingPunct="0">
              <a:spcBef>
                <a:spcPct val="20000"/>
              </a:spcBef>
              <a:buFontTx/>
              <a:buChar char="•"/>
              <a:defRPr/>
            </a:pPr>
            <a:r>
              <a:rPr lang="en-IN" sz="1600" kern="0" dirty="0">
                <a:solidFill>
                  <a:srgbClr val="000000"/>
                </a:solidFill>
              </a:rPr>
              <a:t>IE MDAC Vulnerability </a:t>
            </a:r>
            <a:r>
              <a:rPr lang="en-IN" sz="1600" kern="0" dirty="0">
                <a:solidFill>
                  <a:srgbClr val="000000"/>
                </a:solidFill>
                <a:hlinkClick r:id="rId10"/>
              </a:rPr>
              <a:t>CVE-2006-0003</a:t>
            </a:r>
            <a:endParaRPr lang="en-IN" sz="16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IE </a:t>
            </a:r>
            <a:r>
              <a:rPr lang="en-IN" sz="1600" kern="0" dirty="0" err="1">
                <a:solidFill>
                  <a:srgbClr val="000000"/>
                </a:solidFill>
              </a:rPr>
              <a:t>SnapShot</a:t>
            </a:r>
            <a:r>
              <a:rPr lang="en-IN" sz="1600" kern="0" dirty="0">
                <a:solidFill>
                  <a:srgbClr val="000000"/>
                </a:solidFill>
              </a:rPr>
              <a:t> Viewer ActiveX Vulnerability </a:t>
            </a:r>
            <a:r>
              <a:rPr lang="en-IN" sz="1600" kern="0" dirty="0">
                <a:solidFill>
                  <a:srgbClr val="000000"/>
                </a:solidFill>
                <a:hlinkClick r:id="rId11"/>
              </a:rPr>
              <a:t>CVE-2008-2463</a:t>
            </a:r>
            <a:endParaRPr lang="en-IN" sz="16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IE </a:t>
            </a:r>
            <a:r>
              <a:rPr lang="en-IN" sz="1600" kern="0" dirty="0" err="1">
                <a:solidFill>
                  <a:srgbClr val="000000"/>
                </a:solidFill>
              </a:rPr>
              <a:t>iepeers</a:t>
            </a:r>
            <a:r>
              <a:rPr lang="en-IN" sz="1600" kern="0" dirty="0">
                <a:solidFill>
                  <a:srgbClr val="000000"/>
                </a:solidFill>
              </a:rPr>
              <a:t> Vulnerability </a:t>
            </a:r>
            <a:r>
              <a:rPr lang="en-IN" sz="1600" kern="0" dirty="0">
                <a:solidFill>
                  <a:srgbClr val="000000"/>
                </a:solidFill>
                <a:hlinkClick r:id="rId12"/>
              </a:rPr>
              <a:t>CVE-2010-0806</a:t>
            </a:r>
            <a:r>
              <a:rPr lang="en-IN" sz="1600" kern="0" dirty="0">
                <a:solidFill>
                  <a:srgbClr val="000000"/>
                </a:solidFill>
              </a:rPr>
              <a:t>  </a:t>
            </a:r>
          </a:p>
          <a:p>
            <a:pPr marL="342900" indent="-342900" eaLnBrk="0" hangingPunct="0">
              <a:spcBef>
                <a:spcPct val="20000"/>
              </a:spcBef>
              <a:defRPr/>
            </a:pPr>
            <a:endParaRPr lang="en-IN" sz="1000" kern="0" dirty="0">
              <a:solidFill>
                <a:srgbClr val="000000"/>
              </a:solidFill>
            </a:endParaRPr>
          </a:p>
          <a:p>
            <a:pPr marL="342900" indent="-342900" eaLnBrk="0" hangingPunct="0">
              <a:spcBef>
                <a:spcPct val="20000"/>
              </a:spcBef>
              <a:buFontTx/>
              <a:buChar char="•"/>
              <a:defRPr/>
            </a:pPr>
            <a:r>
              <a:rPr lang="en-IN" sz="2000" kern="0" dirty="0">
                <a:solidFill>
                  <a:srgbClr val="000000"/>
                </a:solidFill>
              </a:rPr>
              <a:t>Java Exploits </a:t>
            </a:r>
            <a:endParaRPr lang="en-IN" sz="1400" kern="0" dirty="0">
              <a:solidFill>
                <a:srgbClr val="000000"/>
              </a:solidFill>
            </a:endParaRPr>
          </a:p>
          <a:p>
            <a:pPr marL="800100" lvl="1" indent="-342900" eaLnBrk="0" hangingPunct="0">
              <a:spcBef>
                <a:spcPct val="20000"/>
              </a:spcBef>
              <a:buFontTx/>
              <a:buChar char="•"/>
              <a:defRPr/>
            </a:pPr>
            <a:r>
              <a:rPr lang="en-IN" sz="1600" kern="0" dirty="0">
                <a:solidFill>
                  <a:srgbClr val="000000"/>
                </a:solidFill>
              </a:rPr>
              <a:t>JAVA </a:t>
            </a:r>
            <a:r>
              <a:rPr lang="en-IN" sz="1600" kern="0" dirty="0" err="1">
                <a:solidFill>
                  <a:srgbClr val="000000"/>
                </a:solidFill>
              </a:rPr>
              <a:t>HsbParser.getSoundBank</a:t>
            </a:r>
            <a:r>
              <a:rPr lang="en-IN" sz="1600" kern="0" dirty="0">
                <a:solidFill>
                  <a:srgbClr val="000000"/>
                </a:solidFill>
              </a:rPr>
              <a:t> Vulnerability CVE-2009-3867</a:t>
            </a:r>
          </a:p>
          <a:p>
            <a:pPr marL="800100" lvl="1" indent="-342900" eaLnBrk="0" hangingPunct="0">
              <a:spcBef>
                <a:spcPct val="20000"/>
              </a:spcBef>
              <a:buFontTx/>
              <a:buChar char="•"/>
              <a:defRPr/>
            </a:pPr>
            <a:r>
              <a:rPr lang="en-IN" sz="1600" kern="0" dirty="0">
                <a:solidFill>
                  <a:srgbClr val="000000"/>
                </a:solidFill>
              </a:rPr>
              <a:t>Java Development Kit Vulnerability </a:t>
            </a:r>
            <a:r>
              <a:rPr lang="en-IN" sz="1600" kern="0" dirty="0">
                <a:solidFill>
                  <a:srgbClr val="000000"/>
                </a:solidFill>
                <a:hlinkClick r:id="rId13"/>
              </a:rPr>
              <a:t>CVE-2008-5353</a:t>
            </a:r>
            <a:endParaRPr lang="en-IN" sz="1600" kern="0" dirty="0">
              <a:solidFill>
                <a:srgbClr val="000000"/>
              </a:solidFill>
            </a:endParaRPr>
          </a:p>
          <a:p>
            <a:pPr marL="342900" indent="-342900">
              <a:spcBef>
                <a:spcPct val="20000"/>
              </a:spcBef>
              <a:defRPr/>
            </a:pPr>
            <a:endParaRPr lang="en-US" sz="2400" kern="0" dirty="0">
              <a:solidFill>
                <a:srgbClr val="000000"/>
              </a:solidFill>
            </a:endParaRPr>
          </a:p>
          <a:p>
            <a:pPr marL="342900" indent="-342900">
              <a:spcBef>
                <a:spcPct val="20000"/>
              </a:spcBef>
              <a:buFontTx/>
              <a:buChar char="•"/>
              <a:defRPr/>
            </a:pPr>
            <a:endParaRPr lang="en-US" sz="2000" kern="0" dirty="0">
              <a:solidFill>
                <a:srgbClr val="000000"/>
              </a:solidFill>
            </a:endParaRPr>
          </a:p>
          <a:p>
            <a:pPr marL="742950" lvl="1" indent="-285750">
              <a:spcBef>
                <a:spcPct val="20000"/>
              </a:spcBef>
              <a:buFontTx/>
              <a:buChar char="–"/>
              <a:defRPr/>
            </a:pPr>
            <a:endParaRPr lang="en-IN" kern="0" dirty="0">
              <a:solidFill>
                <a:srgbClr val="000000"/>
              </a:solidFill>
            </a:endParaRPr>
          </a:p>
        </p:txBody>
      </p:sp>
      <p:sp>
        <p:nvSpPr>
          <p:cNvPr id="23556" name="Text Box 7"/>
          <p:cNvSpPr txBox="1">
            <a:spLocks noChangeArrowheads="1"/>
          </p:cNvSpPr>
          <p:nvPr/>
        </p:nvSpPr>
        <p:spPr bwMode="auto">
          <a:xfrm>
            <a:off x="6400800" y="6400800"/>
            <a:ext cx="2362200" cy="304800"/>
          </a:xfrm>
          <a:prstGeom prst="rect">
            <a:avLst/>
          </a:prstGeom>
          <a:noFill/>
          <a:ln w="9525">
            <a:noFill/>
            <a:miter lim="800000"/>
            <a:headEnd/>
            <a:tailEnd/>
          </a:ln>
        </p:spPr>
        <p:txBody>
          <a:bodyPr>
            <a:spAutoFit/>
          </a:bodyPr>
          <a:lstStyle/>
          <a:p>
            <a:pPr algn="r">
              <a:spcBef>
                <a:spcPct val="50000"/>
              </a:spcBef>
            </a:pPr>
            <a:r>
              <a:rPr lang="en-US" sz="1400" b="1" i="1">
                <a:solidFill>
                  <a:srgbClr val="000000"/>
                </a:solidFill>
              </a:rPr>
              <a:t>Source: m86security.com</a:t>
            </a:r>
            <a:endParaRPr lang="en-IN" sz="1400" b="1" i="1">
              <a:solidFill>
                <a:srgbClr val="000000"/>
              </a:solidFill>
            </a:endParaRPr>
          </a:p>
        </p:txBody>
      </p:sp>
    </p:spTree>
    <p:extLst>
      <p:ext uri="{BB962C8B-B14F-4D97-AF65-F5344CB8AC3E}">
        <p14:creationId xmlns:p14="http://schemas.microsoft.com/office/powerpoint/2010/main" xmlns="" val="116019934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7"/>
          <p:cNvSpPr txBox="1">
            <a:spLocks noChangeArrowheads="1"/>
          </p:cNvSpPr>
          <p:nvPr/>
        </p:nvSpPr>
        <p:spPr bwMode="auto">
          <a:xfrm>
            <a:off x="228600" y="152400"/>
            <a:ext cx="59436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u="none" smtClean="0">
                <a:solidFill>
                  <a:srgbClr val="000000"/>
                </a:solidFill>
              </a:rPr>
              <a:t>Remote Access Tools – Poison - Ivy</a:t>
            </a:r>
            <a:endParaRPr lang="en-IN" u="none" smtClean="0">
              <a:solidFill>
                <a:srgbClr val="000000"/>
              </a:solidFill>
            </a:endParaRPr>
          </a:p>
        </p:txBody>
      </p:sp>
      <p:pic>
        <p:nvPicPr>
          <p:cNvPr id="6656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838200"/>
            <a:ext cx="4752975" cy="5256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56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45038" y="838200"/>
            <a:ext cx="4114800" cy="220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565"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876800" y="4419600"/>
            <a:ext cx="3733800" cy="146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566" name="TextBox 5"/>
          <p:cNvSpPr txBox="1">
            <a:spLocks noChangeArrowheads="1"/>
          </p:cNvSpPr>
          <p:nvPr/>
        </p:nvSpPr>
        <p:spPr bwMode="auto">
          <a:xfrm>
            <a:off x="5791200" y="6019800"/>
            <a:ext cx="281940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r>
              <a:rPr lang="en-US" sz="1600" i="1" u="none" smtClean="0">
                <a:solidFill>
                  <a:srgbClr val="000000"/>
                </a:solidFill>
              </a:rPr>
              <a:t>Source: HBGary</a:t>
            </a:r>
            <a:endParaRPr lang="en-IN" sz="1600" i="1" u="none" smtClean="0">
              <a:solidFill>
                <a:srgbClr val="000000"/>
              </a:solidFill>
            </a:endParaRPr>
          </a:p>
        </p:txBody>
      </p:sp>
    </p:spTree>
    <p:extLst>
      <p:ext uri="{BB962C8B-B14F-4D97-AF65-F5344CB8AC3E}">
        <p14:creationId xmlns:p14="http://schemas.microsoft.com/office/powerpoint/2010/main" xmlns="" val="409590882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6324600" cy="792163"/>
          </a:xfrm>
          <a:noFill/>
        </p:spPr>
        <p:txBody>
          <a:bodyPr/>
          <a:lstStyle/>
          <a:p>
            <a:r>
              <a:rPr lang="en-US" sz="4000" smtClean="0">
                <a:solidFill>
                  <a:srgbClr val="0029AC"/>
                </a:solidFill>
                <a:latin typeface="Albertus Medium" pitchFamily="34" charset="0"/>
              </a:rPr>
              <a:t>Malware Characterstics</a:t>
            </a:r>
          </a:p>
        </p:txBody>
      </p:sp>
      <p:sp>
        <p:nvSpPr>
          <p:cNvPr id="31747" name="Rectangle 3"/>
          <p:cNvSpPr>
            <a:spLocks noGrp="1" noChangeArrowheads="1"/>
          </p:cNvSpPr>
          <p:nvPr>
            <p:ph type="body" idx="1"/>
          </p:nvPr>
        </p:nvSpPr>
        <p:spPr>
          <a:xfrm>
            <a:off x="228600" y="990600"/>
            <a:ext cx="8610600" cy="5410200"/>
          </a:xfrm>
        </p:spPr>
        <p:txBody>
          <a:bodyPr/>
          <a:lstStyle/>
          <a:p>
            <a:pPr>
              <a:lnSpc>
                <a:spcPct val="80000"/>
              </a:lnSpc>
            </a:pPr>
            <a:r>
              <a:rPr lang="en-US" sz="2800" b="1" smtClean="0">
                <a:latin typeface="Times New Roman" pitchFamily="18" charset="0"/>
              </a:rPr>
              <a:t>Target Environment</a:t>
            </a:r>
            <a:br>
              <a:rPr lang="en-US" sz="2800" b="1" smtClean="0">
                <a:latin typeface="Times New Roman" pitchFamily="18" charset="0"/>
              </a:rPr>
            </a:br>
            <a:r>
              <a:rPr lang="en-US" sz="2400" smtClean="0">
                <a:latin typeface="Times New Roman" pitchFamily="18" charset="0"/>
              </a:rPr>
              <a:t>Devices, Operating system, Application</a:t>
            </a:r>
          </a:p>
          <a:p>
            <a:pPr>
              <a:lnSpc>
                <a:spcPct val="80000"/>
              </a:lnSpc>
            </a:pPr>
            <a:r>
              <a:rPr lang="en-US" sz="2800" b="1" smtClean="0">
                <a:latin typeface="Times New Roman" pitchFamily="18" charset="0"/>
              </a:rPr>
              <a:t>Carrier Objects</a:t>
            </a:r>
            <a:r>
              <a:rPr lang="en-US" sz="2800" smtClean="0">
                <a:latin typeface="Times New Roman" pitchFamily="18" charset="0"/>
              </a:rPr>
              <a:t/>
            </a:r>
            <a:br>
              <a:rPr lang="en-US" sz="2800" smtClean="0">
                <a:latin typeface="Times New Roman" pitchFamily="18" charset="0"/>
              </a:rPr>
            </a:br>
            <a:r>
              <a:rPr lang="en-US" sz="2400" smtClean="0">
                <a:latin typeface="Times New Roman" pitchFamily="18" charset="0"/>
              </a:rPr>
              <a:t>Executable files. Scripts, Macros, Boot Sector</a:t>
            </a:r>
          </a:p>
          <a:p>
            <a:pPr>
              <a:lnSpc>
                <a:spcPct val="80000"/>
              </a:lnSpc>
            </a:pPr>
            <a:r>
              <a:rPr lang="en-US" sz="2800" b="1" smtClean="0">
                <a:latin typeface="Times New Roman" pitchFamily="18" charset="0"/>
              </a:rPr>
              <a:t>Transport mechanism</a:t>
            </a:r>
            <a:r>
              <a:rPr lang="en-US" sz="2800" smtClean="0">
                <a:latin typeface="Times New Roman" pitchFamily="18" charset="0"/>
              </a:rPr>
              <a:t/>
            </a:r>
            <a:br>
              <a:rPr lang="en-US" sz="2800" smtClean="0">
                <a:latin typeface="Times New Roman" pitchFamily="18" charset="0"/>
              </a:rPr>
            </a:br>
            <a:r>
              <a:rPr lang="en-US" sz="2400" smtClean="0">
                <a:latin typeface="Times New Roman" pitchFamily="18" charset="0"/>
              </a:rPr>
              <a:t>Removable Media, Network Share, Network scanning, P2P networks, Email</a:t>
            </a:r>
          </a:p>
          <a:p>
            <a:pPr>
              <a:lnSpc>
                <a:spcPct val="80000"/>
              </a:lnSpc>
            </a:pPr>
            <a:r>
              <a:rPr lang="en-US" sz="2800" b="1" smtClean="0">
                <a:latin typeface="Times New Roman" pitchFamily="18" charset="0"/>
              </a:rPr>
              <a:t>Payload</a:t>
            </a:r>
            <a:r>
              <a:rPr lang="en-US" sz="2800" smtClean="0">
                <a:latin typeface="Times New Roman" pitchFamily="18" charset="0"/>
              </a:rPr>
              <a:t/>
            </a:r>
            <a:br>
              <a:rPr lang="en-US" sz="2800" smtClean="0">
                <a:latin typeface="Times New Roman" pitchFamily="18" charset="0"/>
              </a:rPr>
            </a:br>
            <a:r>
              <a:rPr lang="en-US" sz="2400" smtClean="0">
                <a:latin typeface="Times New Roman" pitchFamily="18" charset="0"/>
              </a:rPr>
              <a:t>Backdoor, Data corruption or deletion, Information theft, Denial of Service, Distributed denial of Service</a:t>
            </a:r>
            <a:r>
              <a:rPr lang="en-US" sz="2800" smtClean="0">
                <a:latin typeface="Times New Roman" pitchFamily="18" charset="0"/>
              </a:rPr>
              <a:t> </a:t>
            </a:r>
          </a:p>
          <a:p>
            <a:pPr>
              <a:lnSpc>
                <a:spcPct val="80000"/>
              </a:lnSpc>
            </a:pPr>
            <a:r>
              <a:rPr lang="en-US" sz="2800" b="1" smtClean="0">
                <a:latin typeface="Times New Roman" pitchFamily="18" charset="0"/>
              </a:rPr>
              <a:t>Trigger Mechanism</a:t>
            </a:r>
            <a:r>
              <a:rPr lang="en-US" sz="2800" smtClean="0">
                <a:latin typeface="Times New Roman" pitchFamily="18" charset="0"/>
              </a:rPr>
              <a:t/>
            </a:r>
            <a:br>
              <a:rPr lang="en-US" sz="2800" smtClean="0">
                <a:latin typeface="Times New Roman" pitchFamily="18" charset="0"/>
              </a:rPr>
            </a:br>
            <a:r>
              <a:rPr lang="en-US" sz="2400" smtClean="0">
                <a:latin typeface="Times New Roman" pitchFamily="18" charset="0"/>
              </a:rPr>
              <a:t>Manual execution, social engineering, Automatic Execution, Time bomb, Conditional </a:t>
            </a:r>
          </a:p>
          <a:p>
            <a:pPr>
              <a:lnSpc>
                <a:spcPct val="80000"/>
              </a:lnSpc>
            </a:pPr>
            <a:r>
              <a:rPr lang="en-US" sz="2800" b="1" smtClean="0">
                <a:latin typeface="Times New Roman" pitchFamily="18" charset="0"/>
              </a:rPr>
              <a:t>Defence Mechanism</a:t>
            </a:r>
            <a:r>
              <a:rPr lang="en-US" sz="2800" smtClean="0">
                <a:latin typeface="Times New Roman" pitchFamily="18" charset="0"/>
              </a:rPr>
              <a:t/>
            </a:r>
            <a:br>
              <a:rPr lang="en-US" sz="2800" smtClean="0">
                <a:latin typeface="Times New Roman" pitchFamily="18" charset="0"/>
              </a:rPr>
            </a:br>
            <a:r>
              <a:rPr lang="en-US" sz="2400" smtClean="0">
                <a:latin typeface="Times New Roman" pitchFamily="18" charset="0"/>
              </a:rPr>
              <a:t>Stealth, Encryption, Polymorphic</a:t>
            </a:r>
          </a:p>
        </p:txBody>
      </p:sp>
    </p:spTree>
    <p:extLst>
      <p:ext uri="{BB962C8B-B14F-4D97-AF65-F5344CB8AC3E}">
        <p14:creationId xmlns:p14="http://schemas.microsoft.com/office/powerpoint/2010/main" xmlns="" val="404230012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a:off x="2133600" y="228600"/>
            <a:ext cx="1524000" cy="685800"/>
          </a:xfrm>
          <a:prstGeom prst="flowChartTerminator">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mtClean="0">
                <a:solidFill>
                  <a:srgbClr val="000000"/>
                </a:solidFill>
              </a:rPr>
              <a:t>Start</a:t>
            </a:r>
          </a:p>
        </p:txBody>
      </p:sp>
      <p:sp>
        <p:nvSpPr>
          <p:cNvPr id="32771" name="AutoShape 3"/>
          <p:cNvSpPr>
            <a:spLocks noChangeArrowheads="1"/>
          </p:cNvSpPr>
          <p:nvPr/>
        </p:nvSpPr>
        <p:spPr bwMode="auto">
          <a:xfrm>
            <a:off x="2133600" y="1143000"/>
            <a:ext cx="1447800" cy="914400"/>
          </a:xfrm>
          <a:prstGeom prst="flowChartDecision">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400" smtClean="0">
                <a:solidFill>
                  <a:srgbClr val="000000"/>
                </a:solidFill>
              </a:rPr>
              <a:t>Malicious </a:t>
            </a:r>
          </a:p>
          <a:p>
            <a:pPr algn="ctr" fontAlgn="base">
              <a:spcBef>
                <a:spcPct val="0"/>
              </a:spcBef>
              <a:spcAft>
                <a:spcPct val="0"/>
              </a:spcAft>
            </a:pPr>
            <a:r>
              <a:rPr lang="en-US" sz="1400" smtClean="0">
                <a:solidFill>
                  <a:srgbClr val="000000"/>
                </a:solidFill>
              </a:rPr>
              <a:t>Purpose?</a:t>
            </a:r>
          </a:p>
        </p:txBody>
      </p:sp>
      <p:sp>
        <p:nvSpPr>
          <p:cNvPr id="32772" name="AutoShape 4"/>
          <p:cNvSpPr>
            <a:spLocks noChangeArrowheads="1"/>
          </p:cNvSpPr>
          <p:nvPr/>
        </p:nvSpPr>
        <p:spPr bwMode="auto">
          <a:xfrm>
            <a:off x="2133600" y="2286000"/>
            <a:ext cx="1447800" cy="914400"/>
          </a:xfrm>
          <a:prstGeom prst="flowChartDecision">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400" smtClean="0">
                <a:solidFill>
                  <a:srgbClr val="000000"/>
                </a:solidFill>
              </a:rPr>
              <a:t>Code</a:t>
            </a:r>
          </a:p>
          <a:p>
            <a:pPr algn="ctr" fontAlgn="base">
              <a:spcBef>
                <a:spcPct val="0"/>
              </a:spcBef>
              <a:spcAft>
                <a:spcPct val="0"/>
              </a:spcAft>
            </a:pPr>
            <a:r>
              <a:rPr lang="en-US" sz="1400" smtClean="0">
                <a:solidFill>
                  <a:srgbClr val="000000"/>
                </a:solidFill>
              </a:rPr>
              <a:t>Replicates?</a:t>
            </a:r>
          </a:p>
        </p:txBody>
      </p:sp>
      <p:sp>
        <p:nvSpPr>
          <p:cNvPr id="32773" name="AutoShape 5"/>
          <p:cNvSpPr>
            <a:spLocks noChangeArrowheads="1"/>
          </p:cNvSpPr>
          <p:nvPr/>
        </p:nvSpPr>
        <p:spPr bwMode="auto">
          <a:xfrm>
            <a:off x="2133600" y="3429000"/>
            <a:ext cx="1447800" cy="914400"/>
          </a:xfrm>
          <a:prstGeom prst="flowChartDecision">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200" smtClean="0">
                <a:solidFill>
                  <a:srgbClr val="000000"/>
                </a:solidFill>
              </a:rPr>
              <a:t>Infects </a:t>
            </a:r>
          </a:p>
          <a:p>
            <a:pPr algn="ctr" fontAlgn="base">
              <a:spcBef>
                <a:spcPct val="0"/>
              </a:spcBef>
              <a:spcAft>
                <a:spcPct val="0"/>
              </a:spcAft>
            </a:pPr>
            <a:r>
              <a:rPr lang="en-US" sz="1200" smtClean="0">
                <a:solidFill>
                  <a:srgbClr val="000000"/>
                </a:solidFill>
              </a:rPr>
              <a:t>a carrier to</a:t>
            </a:r>
          </a:p>
          <a:p>
            <a:pPr algn="ctr" fontAlgn="base">
              <a:spcBef>
                <a:spcPct val="0"/>
              </a:spcBef>
              <a:spcAft>
                <a:spcPct val="0"/>
              </a:spcAft>
            </a:pPr>
            <a:r>
              <a:rPr lang="en-US" sz="1200" smtClean="0">
                <a:solidFill>
                  <a:srgbClr val="000000"/>
                </a:solidFill>
              </a:rPr>
              <a:t>replicate?</a:t>
            </a:r>
          </a:p>
        </p:txBody>
      </p:sp>
      <p:sp>
        <p:nvSpPr>
          <p:cNvPr id="32774" name="AutoShape 6"/>
          <p:cNvSpPr>
            <a:spLocks noChangeArrowheads="1"/>
          </p:cNvSpPr>
          <p:nvPr/>
        </p:nvSpPr>
        <p:spPr bwMode="auto">
          <a:xfrm>
            <a:off x="4953000" y="1066800"/>
            <a:ext cx="1676400" cy="1066800"/>
          </a:xfrm>
          <a:prstGeom prst="flowChartDisplay">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400" smtClean="0">
                <a:solidFill>
                  <a:srgbClr val="000000"/>
                </a:solidFill>
              </a:rPr>
              <a:t>This code is</a:t>
            </a:r>
          </a:p>
          <a:p>
            <a:pPr algn="ctr" fontAlgn="base">
              <a:spcBef>
                <a:spcPct val="0"/>
              </a:spcBef>
              <a:spcAft>
                <a:spcPct val="0"/>
              </a:spcAft>
            </a:pPr>
            <a:r>
              <a:rPr lang="en-US" sz="1400" smtClean="0">
                <a:solidFill>
                  <a:srgbClr val="000000"/>
                </a:solidFill>
              </a:rPr>
              <a:t>not Malware</a:t>
            </a:r>
          </a:p>
        </p:txBody>
      </p:sp>
      <p:sp>
        <p:nvSpPr>
          <p:cNvPr id="32775" name="AutoShape 7"/>
          <p:cNvSpPr>
            <a:spLocks noChangeArrowheads="1"/>
          </p:cNvSpPr>
          <p:nvPr/>
        </p:nvSpPr>
        <p:spPr bwMode="auto">
          <a:xfrm>
            <a:off x="4953000" y="2209800"/>
            <a:ext cx="1676400" cy="1066800"/>
          </a:xfrm>
          <a:prstGeom prst="flowChartDisplay">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400" smtClean="0">
                <a:solidFill>
                  <a:srgbClr val="000000"/>
                </a:solidFill>
              </a:rPr>
              <a:t>This code is a </a:t>
            </a:r>
          </a:p>
          <a:p>
            <a:pPr algn="ctr" fontAlgn="base">
              <a:spcBef>
                <a:spcPct val="0"/>
              </a:spcBef>
              <a:spcAft>
                <a:spcPct val="0"/>
              </a:spcAft>
            </a:pPr>
            <a:r>
              <a:rPr lang="en-US" sz="1400" smtClean="0">
                <a:solidFill>
                  <a:srgbClr val="000000"/>
                </a:solidFill>
              </a:rPr>
              <a:t>Trojan Horse</a:t>
            </a:r>
          </a:p>
        </p:txBody>
      </p:sp>
      <p:sp>
        <p:nvSpPr>
          <p:cNvPr id="32776" name="AutoShape 8"/>
          <p:cNvSpPr>
            <a:spLocks noChangeArrowheads="1"/>
          </p:cNvSpPr>
          <p:nvPr/>
        </p:nvSpPr>
        <p:spPr bwMode="auto">
          <a:xfrm>
            <a:off x="4953000" y="3352800"/>
            <a:ext cx="1676400" cy="1066800"/>
          </a:xfrm>
          <a:prstGeom prst="flowChartDisplay">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400" smtClean="0">
                <a:solidFill>
                  <a:srgbClr val="000000"/>
                </a:solidFill>
              </a:rPr>
              <a:t>This code </a:t>
            </a:r>
          </a:p>
          <a:p>
            <a:pPr algn="ctr" fontAlgn="base">
              <a:spcBef>
                <a:spcPct val="0"/>
              </a:spcBef>
              <a:spcAft>
                <a:spcPct val="0"/>
              </a:spcAft>
            </a:pPr>
            <a:r>
              <a:rPr lang="en-US" sz="1400" smtClean="0">
                <a:solidFill>
                  <a:srgbClr val="000000"/>
                </a:solidFill>
              </a:rPr>
              <a:t>is a worm</a:t>
            </a:r>
          </a:p>
        </p:txBody>
      </p:sp>
      <p:sp>
        <p:nvSpPr>
          <p:cNvPr id="32777" name="AutoShape 9"/>
          <p:cNvSpPr>
            <a:spLocks noChangeArrowheads="1"/>
          </p:cNvSpPr>
          <p:nvPr/>
        </p:nvSpPr>
        <p:spPr bwMode="auto">
          <a:xfrm>
            <a:off x="1981200" y="4572000"/>
            <a:ext cx="1676400" cy="1066800"/>
          </a:xfrm>
          <a:prstGeom prst="flowChartDisplay">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z="1400" smtClean="0">
                <a:solidFill>
                  <a:srgbClr val="000000"/>
                </a:solidFill>
              </a:rPr>
              <a:t>This code is a </a:t>
            </a:r>
          </a:p>
          <a:p>
            <a:pPr algn="ctr" fontAlgn="base">
              <a:spcBef>
                <a:spcPct val="0"/>
              </a:spcBef>
              <a:spcAft>
                <a:spcPct val="0"/>
              </a:spcAft>
            </a:pPr>
            <a:r>
              <a:rPr lang="en-US" sz="1400" smtClean="0">
                <a:solidFill>
                  <a:srgbClr val="000000"/>
                </a:solidFill>
              </a:rPr>
              <a:t>Virus</a:t>
            </a:r>
          </a:p>
        </p:txBody>
      </p:sp>
      <p:sp>
        <p:nvSpPr>
          <p:cNvPr id="32778" name="AutoShape 10"/>
          <p:cNvSpPr>
            <a:spLocks noChangeArrowheads="1"/>
          </p:cNvSpPr>
          <p:nvPr/>
        </p:nvSpPr>
        <p:spPr bwMode="auto">
          <a:xfrm>
            <a:off x="2133600" y="5943600"/>
            <a:ext cx="1524000" cy="685800"/>
          </a:xfrm>
          <a:prstGeom prst="flowChartTerminator">
            <a:avLst/>
          </a:prstGeom>
          <a:solidFill>
            <a:schemeClr val="accent1"/>
          </a:solidFill>
          <a:ln w="9525">
            <a:solidFill>
              <a:schemeClr val="tx1"/>
            </a:solidFill>
            <a:miter lim="800000"/>
            <a:headEnd/>
            <a:tailEnd/>
          </a:ln>
        </p:spPr>
        <p:txBody>
          <a:bodyPr wrap="none" anchor="ctr"/>
          <a:lstStyle/>
          <a:p>
            <a:pPr algn="ctr" fontAlgn="base">
              <a:spcBef>
                <a:spcPct val="0"/>
              </a:spcBef>
              <a:spcAft>
                <a:spcPct val="0"/>
              </a:spcAft>
            </a:pPr>
            <a:r>
              <a:rPr lang="en-US" smtClean="0">
                <a:solidFill>
                  <a:srgbClr val="000000"/>
                </a:solidFill>
              </a:rPr>
              <a:t>End</a:t>
            </a:r>
          </a:p>
        </p:txBody>
      </p:sp>
      <p:sp>
        <p:nvSpPr>
          <p:cNvPr id="32779" name="Text Box 11"/>
          <p:cNvSpPr txBox="1">
            <a:spLocks noChangeArrowheads="1"/>
          </p:cNvSpPr>
          <p:nvPr/>
        </p:nvSpPr>
        <p:spPr bwMode="auto">
          <a:xfrm>
            <a:off x="2667000" y="1981200"/>
            <a:ext cx="304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800" smtClean="0">
                <a:solidFill>
                  <a:srgbClr val="000000"/>
                </a:solidFill>
                <a:latin typeface="Arial" charset="0"/>
              </a:rPr>
              <a:t>Y</a:t>
            </a:r>
          </a:p>
        </p:txBody>
      </p:sp>
      <p:sp>
        <p:nvSpPr>
          <p:cNvPr id="32780" name="Text Box 12"/>
          <p:cNvSpPr txBox="1">
            <a:spLocks noChangeArrowheads="1"/>
          </p:cNvSpPr>
          <p:nvPr/>
        </p:nvSpPr>
        <p:spPr bwMode="auto">
          <a:xfrm>
            <a:off x="2667000" y="3124200"/>
            <a:ext cx="304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800" smtClean="0">
                <a:solidFill>
                  <a:srgbClr val="000000"/>
                </a:solidFill>
                <a:latin typeface="Arial" charset="0"/>
              </a:rPr>
              <a:t>Y</a:t>
            </a:r>
          </a:p>
        </p:txBody>
      </p:sp>
      <p:sp>
        <p:nvSpPr>
          <p:cNvPr id="32781" name="Text Box 13"/>
          <p:cNvSpPr txBox="1">
            <a:spLocks noChangeArrowheads="1"/>
          </p:cNvSpPr>
          <p:nvPr/>
        </p:nvSpPr>
        <p:spPr bwMode="auto">
          <a:xfrm>
            <a:off x="2667000" y="4267200"/>
            <a:ext cx="304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800" smtClean="0">
                <a:solidFill>
                  <a:srgbClr val="000000"/>
                </a:solidFill>
                <a:latin typeface="Arial" charset="0"/>
              </a:rPr>
              <a:t>Y</a:t>
            </a:r>
          </a:p>
        </p:txBody>
      </p:sp>
      <p:sp>
        <p:nvSpPr>
          <p:cNvPr id="32782" name="Text Box 14"/>
          <p:cNvSpPr txBox="1">
            <a:spLocks noChangeArrowheads="1"/>
          </p:cNvSpPr>
          <p:nvPr/>
        </p:nvSpPr>
        <p:spPr bwMode="auto">
          <a:xfrm>
            <a:off x="3581400" y="1447800"/>
            <a:ext cx="304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800" smtClean="0">
                <a:solidFill>
                  <a:srgbClr val="000000"/>
                </a:solidFill>
                <a:latin typeface="Arial" charset="0"/>
              </a:rPr>
              <a:t>N</a:t>
            </a:r>
          </a:p>
        </p:txBody>
      </p:sp>
      <p:sp>
        <p:nvSpPr>
          <p:cNvPr id="32783" name="Text Box 15"/>
          <p:cNvSpPr txBox="1">
            <a:spLocks noChangeArrowheads="1"/>
          </p:cNvSpPr>
          <p:nvPr/>
        </p:nvSpPr>
        <p:spPr bwMode="auto">
          <a:xfrm>
            <a:off x="3581400" y="2590800"/>
            <a:ext cx="304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800" smtClean="0">
                <a:solidFill>
                  <a:srgbClr val="000000"/>
                </a:solidFill>
                <a:latin typeface="Arial" charset="0"/>
              </a:rPr>
              <a:t>N</a:t>
            </a:r>
          </a:p>
        </p:txBody>
      </p:sp>
      <p:sp>
        <p:nvSpPr>
          <p:cNvPr id="32784" name="Text Box 16"/>
          <p:cNvSpPr txBox="1">
            <a:spLocks noChangeArrowheads="1"/>
          </p:cNvSpPr>
          <p:nvPr/>
        </p:nvSpPr>
        <p:spPr bwMode="auto">
          <a:xfrm>
            <a:off x="3581400" y="3733800"/>
            <a:ext cx="304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800" smtClean="0">
                <a:solidFill>
                  <a:srgbClr val="000000"/>
                </a:solidFill>
                <a:latin typeface="Arial" charset="0"/>
              </a:rPr>
              <a:t>N</a:t>
            </a:r>
          </a:p>
        </p:txBody>
      </p:sp>
      <p:sp>
        <p:nvSpPr>
          <p:cNvPr id="32785" name="Line 17"/>
          <p:cNvSpPr>
            <a:spLocks noChangeShapeType="1"/>
          </p:cNvSpPr>
          <p:nvPr/>
        </p:nvSpPr>
        <p:spPr bwMode="auto">
          <a:xfrm>
            <a:off x="2895600" y="914400"/>
            <a:ext cx="0" cy="2286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86" name="Line 18"/>
          <p:cNvSpPr>
            <a:spLocks noChangeShapeType="1"/>
          </p:cNvSpPr>
          <p:nvPr/>
        </p:nvSpPr>
        <p:spPr bwMode="auto">
          <a:xfrm>
            <a:off x="2895600" y="2057400"/>
            <a:ext cx="0" cy="2286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87" name="Line 19"/>
          <p:cNvSpPr>
            <a:spLocks noChangeShapeType="1"/>
          </p:cNvSpPr>
          <p:nvPr/>
        </p:nvSpPr>
        <p:spPr bwMode="auto">
          <a:xfrm>
            <a:off x="2895600" y="3200400"/>
            <a:ext cx="0" cy="2286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88" name="Line 20"/>
          <p:cNvSpPr>
            <a:spLocks noChangeShapeType="1"/>
          </p:cNvSpPr>
          <p:nvPr/>
        </p:nvSpPr>
        <p:spPr bwMode="auto">
          <a:xfrm>
            <a:off x="2895600" y="4343400"/>
            <a:ext cx="0" cy="2286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89" name="Line 21"/>
          <p:cNvSpPr>
            <a:spLocks noChangeShapeType="1"/>
          </p:cNvSpPr>
          <p:nvPr/>
        </p:nvSpPr>
        <p:spPr bwMode="auto">
          <a:xfrm>
            <a:off x="2895600" y="5638800"/>
            <a:ext cx="0" cy="3048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0" name="Line 22"/>
          <p:cNvSpPr>
            <a:spLocks noChangeShapeType="1"/>
          </p:cNvSpPr>
          <p:nvPr/>
        </p:nvSpPr>
        <p:spPr bwMode="auto">
          <a:xfrm>
            <a:off x="3581400" y="1600200"/>
            <a:ext cx="1371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1" name="Line 23"/>
          <p:cNvSpPr>
            <a:spLocks noChangeShapeType="1"/>
          </p:cNvSpPr>
          <p:nvPr/>
        </p:nvSpPr>
        <p:spPr bwMode="auto">
          <a:xfrm>
            <a:off x="3581400" y="2743200"/>
            <a:ext cx="1371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2" name="Line 24"/>
          <p:cNvSpPr>
            <a:spLocks noChangeShapeType="1"/>
          </p:cNvSpPr>
          <p:nvPr/>
        </p:nvSpPr>
        <p:spPr bwMode="auto">
          <a:xfrm>
            <a:off x="3581400" y="3886200"/>
            <a:ext cx="1371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3" name="Line 25"/>
          <p:cNvSpPr>
            <a:spLocks noChangeShapeType="1"/>
          </p:cNvSpPr>
          <p:nvPr/>
        </p:nvSpPr>
        <p:spPr bwMode="auto">
          <a:xfrm>
            <a:off x="6629400" y="1600200"/>
            <a:ext cx="533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4" name="Line 26"/>
          <p:cNvSpPr>
            <a:spLocks noChangeShapeType="1"/>
          </p:cNvSpPr>
          <p:nvPr/>
        </p:nvSpPr>
        <p:spPr bwMode="auto">
          <a:xfrm>
            <a:off x="6629400" y="2743200"/>
            <a:ext cx="533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5" name="Line 27"/>
          <p:cNvSpPr>
            <a:spLocks noChangeShapeType="1"/>
          </p:cNvSpPr>
          <p:nvPr/>
        </p:nvSpPr>
        <p:spPr bwMode="auto">
          <a:xfrm>
            <a:off x="6629400" y="3886200"/>
            <a:ext cx="533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6" name="Line 28"/>
          <p:cNvSpPr>
            <a:spLocks noChangeShapeType="1"/>
          </p:cNvSpPr>
          <p:nvPr/>
        </p:nvSpPr>
        <p:spPr bwMode="auto">
          <a:xfrm>
            <a:off x="7162800" y="1600200"/>
            <a:ext cx="0" cy="46482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7" name="Line 29"/>
          <p:cNvSpPr>
            <a:spLocks noChangeShapeType="1"/>
          </p:cNvSpPr>
          <p:nvPr/>
        </p:nvSpPr>
        <p:spPr bwMode="auto">
          <a:xfrm flipH="1">
            <a:off x="3657600" y="6248400"/>
            <a:ext cx="35052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IN" sz="2400" smtClean="0">
              <a:solidFill>
                <a:srgbClr val="000000"/>
              </a:solidFill>
              <a:latin typeface="Times New Roman" pitchFamily="18" charset="0"/>
            </a:endParaRPr>
          </a:p>
        </p:txBody>
      </p:sp>
      <p:sp>
        <p:nvSpPr>
          <p:cNvPr id="32798" name="Text Box 30"/>
          <p:cNvSpPr txBox="1">
            <a:spLocks noChangeArrowheads="1"/>
          </p:cNvSpPr>
          <p:nvPr/>
        </p:nvSpPr>
        <p:spPr bwMode="auto">
          <a:xfrm>
            <a:off x="4876800" y="6400800"/>
            <a:ext cx="41148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fontAlgn="base" hangingPunct="1">
              <a:spcBef>
                <a:spcPct val="50000"/>
              </a:spcBef>
              <a:spcAft>
                <a:spcPct val="0"/>
              </a:spcAft>
            </a:pPr>
            <a:r>
              <a:rPr lang="en-US" sz="1600" b="1" smtClean="0">
                <a:solidFill>
                  <a:srgbClr val="000000"/>
                </a:solidFill>
                <a:latin typeface="Arial" charset="0"/>
              </a:rPr>
              <a:t>Figure: Malware Code decision Tree</a:t>
            </a:r>
          </a:p>
        </p:txBody>
      </p:sp>
    </p:spTree>
    <p:extLst>
      <p:ext uri="{BB962C8B-B14F-4D97-AF65-F5344CB8AC3E}">
        <p14:creationId xmlns:p14="http://schemas.microsoft.com/office/powerpoint/2010/main" xmlns="" val="376307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457200" y="1600200"/>
            <a:ext cx="8229600" cy="4343400"/>
          </a:xfrm>
        </p:spPr>
        <p:txBody>
          <a:bodyPr/>
          <a:lstStyle/>
          <a:p>
            <a:pPr>
              <a:lnSpc>
                <a:spcPct val="90000"/>
              </a:lnSpc>
            </a:pPr>
            <a:r>
              <a:rPr lang="en-US" sz="2800" smtClean="0">
                <a:latin typeface="Times New Roman" pitchFamily="18" charset="0"/>
              </a:rPr>
              <a:t>“I opened an e-mail attachment and nothing happened; now my machine is acting funny.”</a:t>
            </a:r>
          </a:p>
          <a:p>
            <a:pPr>
              <a:lnSpc>
                <a:spcPct val="90000"/>
              </a:lnSpc>
            </a:pPr>
            <a:r>
              <a:rPr lang="en-US" sz="2800" smtClean="0">
                <a:latin typeface="Times New Roman" pitchFamily="18" charset="0"/>
              </a:rPr>
              <a:t>“My antivirus software has stopped working and the computer keeps shutting down!”</a:t>
            </a:r>
          </a:p>
          <a:p>
            <a:pPr>
              <a:lnSpc>
                <a:spcPct val="90000"/>
              </a:lnSpc>
            </a:pPr>
            <a:r>
              <a:rPr lang="en-US" sz="2800" smtClean="0">
                <a:latin typeface="Times New Roman" pitchFamily="18" charset="0"/>
              </a:rPr>
              <a:t>“My programs are not working properly, and they all are very slow</a:t>
            </a:r>
          </a:p>
          <a:p>
            <a:pPr>
              <a:lnSpc>
                <a:spcPct val="90000"/>
              </a:lnSpc>
            </a:pPr>
            <a:r>
              <a:rPr lang="en-US" sz="2800" smtClean="0">
                <a:latin typeface="Times New Roman" pitchFamily="18" charset="0"/>
              </a:rPr>
              <a:t>“A bunch of files I have never seen before are all over the My Document folder.”</a:t>
            </a:r>
          </a:p>
          <a:p>
            <a:pPr>
              <a:lnSpc>
                <a:spcPct val="90000"/>
              </a:lnSpc>
            </a:pPr>
            <a:r>
              <a:rPr lang="en-US" sz="2800" smtClean="0">
                <a:latin typeface="Times New Roman" pitchFamily="18" charset="0"/>
              </a:rPr>
              <a:t>“a number of my files won’t open or have disappeared!”</a:t>
            </a:r>
          </a:p>
        </p:txBody>
      </p:sp>
      <p:sp>
        <p:nvSpPr>
          <p:cNvPr id="33795" name="Rectangle 4"/>
          <p:cNvSpPr>
            <a:spLocks noGrp="1" noChangeArrowheads="1"/>
          </p:cNvSpPr>
          <p:nvPr>
            <p:ph type="title"/>
          </p:nvPr>
        </p:nvSpPr>
        <p:spPr>
          <a:xfrm>
            <a:off x="0" y="685800"/>
            <a:ext cx="8991600" cy="792163"/>
          </a:xfrm>
          <a:noFill/>
        </p:spPr>
        <p:txBody>
          <a:bodyPr/>
          <a:lstStyle/>
          <a:p>
            <a:r>
              <a:rPr lang="en-US" sz="4000" smtClean="0">
                <a:solidFill>
                  <a:srgbClr val="0029AC"/>
                </a:solidFill>
                <a:latin typeface="Albertus Medium" pitchFamily="34" charset="0"/>
              </a:rPr>
              <a:t>“Virus” Like Behavior</a:t>
            </a:r>
          </a:p>
        </p:txBody>
      </p:sp>
    </p:spTree>
    <p:extLst>
      <p:ext uri="{BB962C8B-B14F-4D97-AF65-F5344CB8AC3E}">
        <p14:creationId xmlns:p14="http://schemas.microsoft.com/office/powerpoint/2010/main" xmlns="" val="277400952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152400" y="152400"/>
            <a:ext cx="6953250" cy="544513"/>
          </a:xfrm>
        </p:spPr>
        <p:txBody>
          <a:bodyPr/>
          <a:lstStyle/>
          <a:p>
            <a:pPr algn="l"/>
            <a:r>
              <a:rPr lang="en-US" sz="3000" smtClean="0"/>
              <a:t>Actions for users</a:t>
            </a:r>
            <a:endParaRPr lang="en-IN" sz="3000" smtClean="0"/>
          </a:p>
        </p:txBody>
      </p:sp>
      <p:sp>
        <p:nvSpPr>
          <p:cNvPr id="72707" name="Content Placeholder 2"/>
          <p:cNvSpPr>
            <a:spLocks noGrp="1"/>
          </p:cNvSpPr>
          <p:nvPr>
            <p:ph sz="quarter" idx="1"/>
          </p:nvPr>
        </p:nvSpPr>
        <p:spPr>
          <a:xfrm>
            <a:off x="179512" y="836712"/>
            <a:ext cx="8370887" cy="5410200"/>
          </a:xfrm>
        </p:spPr>
        <p:txBody>
          <a:bodyPr/>
          <a:lstStyle/>
          <a:p>
            <a:r>
              <a:rPr lang="en-US" sz="2000" dirty="0" smtClean="0">
                <a:latin typeface="Times New Roman" pitchFamily="18" charset="0"/>
                <a:cs typeface="Times New Roman" pitchFamily="18" charset="0"/>
              </a:rPr>
              <a:t>Awareness!  Awareness!  Awareness!</a:t>
            </a:r>
          </a:p>
          <a:p>
            <a:r>
              <a:rPr lang="en-US" sz="2000" dirty="0" smtClean="0">
                <a:latin typeface="Times New Roman" pitchFamily="18" charset="0"/>
                <a:cs typeface="Times New Roman" pitchFamily="18" charset="0"/>
              </a:rPr>
              <a:t>Install and enable :</a:t>
            </a:r>
          </a:p>
          <a:p>
            <a:pPr lvl="1"/>
            <a:r>
              <a:rPr lang="en-US" sz="2000" dirty="0" smtClean="0">
                <a:latin typeface="Times New Roman" pitchFamily="18" charset="0"/>
                <a:cs typeface="Times New Roman" pitchFamily="18" charset="0"/>
              </a:rPr>
              <a:t>Personal firewall </a:t>
            </a:r>
          </a:p>
          <a:p>
            <a:pPr lvl="1"/>
            <a:r>
              <a:rPr lang="en-US" sz="2000" dirty="0" smtClean="0">
                <a:latin typeface="Times New Roman" pitchFamily="18" charset="0"/>
                <a:cs typeface="Times New Roman" pitchFamily="18" charset="0"/>
              </a:rPr>
              <a:t>Anti-spyware </a:t>
            </a:r>
          </a:p>
          <a:p>
            <a:pPr lvl="1"/>
            <a:r>
              <a:rPr lang="en-US" sz="2000" dirty="0" smtClean="0">
                <a:latin typeface="Times New Roman" pitchFamily="18" charset="0"/>
                <a:cs typeface="Times New Roman" pitchFamily="18" charset="0"/>
              </a:rPr>
              <a:t>Anti-phishing controls and HIPS</a:t>
            </a:r>
            <a:endParaRPr lang="en-IN" sz="2000" dirty="0" smtClean="0">
              <a:latin typeface="Times New Roman" pitchFamily="18" charset="0"/>
              <a:cs typeface="Times New Roman" pitchFamily="18" charset="0"/>
            </a:endParaRPr>
          </a:p>
          <a:p>
            <a:pPr>
              <a:lnSpc>
                <a:spcPct val="80000"/>
              </a:lnSpc>
              <a:spcAft>
                <a:spcPts val="600"/>
              </a:spcAft>
            </a:pPr>
            <a:r>
              <a:rPr lang="en-IN" sz="2000" dirty="0" smtClean="0">
                <a:latin typeface="Times New Roman" pitchFamily="18" charset="0"/>
                <a:cs typeface="Times New Roman" pitchFamily="18" charset="0"/>
              </a:rPr>
              <a:t>Keep up-to-date patches and fixes on the operating system and application software </a:t>
            </a:r>
          </a:p>
          <a:p>
            <a:pPr>
              <a:lnSpc>
                <a:spcPct val="80000"/>
              </a:lnSpc>
              <a:spcAft>
                <a:spcPts val="600"/>
              </a:spcAft>
            </a:pPr>
            <a:r>
              <a:rPr lang="en-IN" sz="2000" dirty="0" smtClean="0">
                <a:latin typeface="Times New Roman" pitchFamily="18" charset="0"/>
                <a:cs typeface="Times New Roman" pitchFamily="18" charset="0"/>
              </a:rPr>
              <a:t>Enable/Install anti phishing toolbars such as “Phishing Filter”, “Web Forgery” etc.</a:t>
            </a:r>
          </a:p>
          <a:p>
            <a:pPr>
              <a:lnSpc>
                <a:spcPct val="80000"/>
              </a:lnSpc>
              <a:spcAft>
                <a:spcPts val="600"/>
              </a:spcAft>
            </a:pPr>
            <a:r>
              <a:rPr lang="en-IN" sz="2000" dirty="0" smtClean="0">
                <a:latin typeface="Times New Roman" pitchFamily="18" charset="0"/>
                <a:cs typeface="Times New Roman" pitchFamily="18" charset="0"/>
              </a:rPr>
              <a:t>Use latest Internet Browsers  having capability to detect phishing/malicious sites. </a:t>
            </a:r>
          </a:p>
          <a:p>
            <a:pPr>
              <a:lnSpc>
                <a:spcPct val="80000"/>
              </a:lnSpc>
              <a:spcAft>
                <a:spcPts val="600"/>
              </a:spcAft>
            </a:pPr>
            <a:r>
              <a:rPr lang="en-IN" sz="2000" dirty="0" smtClean="0">
                <a:latin typeface="Times New Roman" pitchFamily="18" charset="0"/>
                <a:cs typeface="Times New Roman" pitchFamily="18" charset="0"/>
              </a:rPr>
              <a:t>Exercise caution while opening unsolicited emails and do not click on a link embedded within </a:t>
            </a:r>
          </a:p>
          <a:p>
            <a:pPr>
              <a:lnSpc>
                <a:spcPct val="80000"/>
              </a:lnSpc>
              <a:spcAft>
                <a:spcPts val="600"/>
              </a:spcAft>
            </a:pPr>
            <a:r>
              <a:rPr lang="en-IN" sz="2000" dirty="0" smtClean="0">
                <a:latin typeface="Times New Roman" pitchFamily="18" charset="0"/>
                <a:cs typeface="Times New Roman" pitchFamily="18" charset="0"/>
              </a:rPr>
              <a:t>Only open email attachments from trusted parties</a:t>
            </a:r>
          </a:p>
          <a:p>
            <a:r>
              <a:rPr lang="en-US" sz="2000" dirty="0" smtClean="0">
                <a:latin typeface="Times New Roman" pitchFamily="18" charset="0"/>
                <a:cs typeface="Times New Roman" pitchFamily="18" charset="0"/>
              </a:rPr>
              <a:t>Practice limited account privilege.</a:t>
            </a:r>
          </a:p>
          <a:p>
            <a:r>
              <a:rPr lang="en-IN" sz="2000" dirty="0" smtClean="0">
                <a:latin typeface="Times New Roman" pitchFamily="18" charset="0"/>
                <a:cs typeface="Times New Roman" pitchFamily="18" charset="0"/>
              </a:rPr>
              <a:t>Report suspicious emails/system activities to Admin/CISO/CERT-In</a:t>
            </a:r>
          </a:p>
        </p:txBody>
      </p:sp>
    </p:spTree>
    <p:extLst>
      <p:ext uri="{BB962C8B-B14F-4D97-AF65-F5344CB8AC3E}">
        <p14:creationId xmlns:p14="http://schemas.microsoft.com/office/powerpoint/2010/main" xmlns="" val="8551569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0" y="836712"/>
            <a:ext cx="9144000" cy="5472608"/>
          </a:xfrm>
          <a:prstGeom prst="roundRect">
            <a:avLst/>
          </a:pr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2" name="Title 1"/>
          <p:cNvSpPr>
            <a:spLocks noGrp="1"/>
          </p:cNvSpPr>
          <p:nvPr>
            <p:ph type="title"/>
          </p:nvPr>
        </p:nvSpPr>
        <p:spPr>
          <a:xfrm>
            <a:off x="539552" y="836712"/>
            <a:ext cx="8229600" cy="838200"/>
          </a:xfrm>
        </p:spPr>
        <p:txBody>
          <a:bodyPr/>
          <a:lstStyle/>
          <a:p>
            <a:r>
              <a:rPr lang="en-US" dirty="0" smtClean="0"/>
              <a:t>Popular Infection Vectors </a:t>
            </a:r>
            <a:r>
              <a:rPr lang="en-US" sz="2000" b="1" dirty="0" smtClean="0">
                <a:solidFill>
                  <a:srgbClr val="7030A0"/>
                </a:solidFill>
              </a:rPr>
              <a:t>(before 2006)</a:t>
            </a:r>
            <a:endParaRPr lang="en-IN" b="1" dirty="0">
              <a:solidFill>
                <a:srgbClr val="7030A0"/>
              </a:solidFill>
            </a:endParaRPr>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8</a:t>
            </a:fld>
            <a:endParaRPr lang="en-US">
              <a:solidFill>
                <a:srgbClr val="000000"/>
              </a:solidFill>
            </a:endParaRPr>
          </a:p>
        </p:txBody>
      </p:sp>
      <p:sp>
        <p:nvSpPr>
          <p:cNvPr id="9" name="Rounded Rectangle 8"/>
          <p:cNvSpPr/>
          <p:nvPr/>
        </p:nvSpPr>
        <p:spPr>
          <a:xfrm>
            <a:off x="107504" y="2852936"/>
            <a:ext cx="8928992" cy="86409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smtClean="0">
                <a:solidFill>
                  <a:srgbClr val="FF0000"/>
                </a:solidFill>
              </a:rPr>
              <a:t>Supply malware in USB drives with autorun</a:t>
            </a:r>
            <a:r>
              <a:rPr lang="en-IN" dirty="0" smtClean="0">
                <a:solidFill>
                  <a:srgbClr val="000000"/>
                </a:solidFill>
              </a:rPr>
              <a:t/>
            </a:r>
            <a:br>
              <a:rPr lang="en-IN" dirty="0" smtClean="0">
                <a:solidFill>
                  <a:srgbClr val="000000"/>
                </a:solidFill>
              </a:rPr>
            </a:br>
            <a:r>
              <a:rPr lang="en-IN" i="1" dirty="0" smtClean="0">
                <a:solidFill>
                  <a:srgbClr val="002060"/>
                </a:solidFill>
              </a:rPr>
              <a:t>(pretty common and still effective, spreading malware enormously)</a:t>
            </a:r>
          </a:p>
        </p:txBody>
      </p:sp>
      <p:sp>
        <p:nvSpPr>
          <p:cNvPr id="10" name="Rounded Rectangle 9"/>
          <p:cNvSpPr/>
          <p:nvPr/>
        </p:nvSpPr>
        <p:spPr>
          <a:xfrm>
            <a:off x="107504" y="1700808"/>
            <a:ext cx="4104456" cy="1008112"/>
          </a:xfrm>
          <a:prstGeom prst="round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smtClean="0">
                <a:solidFill>
                  <a:srgbClr val="0000FF"/>
                </a:solidFill>
              </a:rPr>
              <a:t>Go to system and install a malicious piece of code</a:t>
            </a:r>
            <a:r>
              <a:rPr lang="en-IN" dirty="0" smtClean="0">
                <a:solidFill>
                  <a:srgbClr val="000000"/>
                </a:solidFill>
              </a:rPr>
              <a:t/>
            </a:r>
            <a:br>
              <a:rPr lang="en-IN" dirty="0" smtClean="0">
                <a:solidFill>
                  <a:srgbClr val="000000"/>
                </a:solidFill>
              </a:rPr>
            </a:br>
            <a:r>
              <a:rPr lang="en-IN" sz="1600" i="1" dirty="0" smtClean="0">
                <a:solidFill>
                  <a:srgbClr val="002060"/>
                </a:solidFill>
              </a:rPr>
              <a:t>(Rarely heard of it or very few cases),</a:t>
            </a:r>
            <a:endParaRPr lang="en-IN" dirty="0">
              <a:solidFill>
                <a:srgbClr val="FFFFFF"/>
              </a:solidFill>
            </a:endParaRPr>
          </a:p>
        </p:txBody>
      </p:sp>
      <p:sp>
        <p:nvSpPr>
          <p:cNvPr id="11" name="Rounded Rectangle 10"/>
          <p:cNvSpPr/>
          <p:nvPr/>
        </p:nvSpPr>
        <p:spPr>
          <a:xfrm>
            <a:off x="107504" y="3861048"/>
            <a:ext cx="7992888" cy="864096"/>
          </a:xfrm>
          <a:prstGeom prst="roundRect">
            <a:avLst/>
          </a:prstGeom>
          <a:solidFill>
            <a:schemeClr val="accent1">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smtClean="0">
                <a:solidFill>
                  <a:srgbClr val="FFFFFF"/>
                </a:solidFill>
              </a:rPr>
              <a:t>Distribute malware as an email attachment</a:t>
            </a:r>
          </a:p>
          <a:p>
            <a:r>
              <a:rPr lang="en-IN" i="1" dirty="0" smtClean="0">
                <a:solidFill>
                  <a:srgbClr val="002060"/>
                </a:solidFill>
              </a:rPr>
              <a:t>(pretty common and still effective unfortunately)</a:t>
            </a:r>
          </a:p>
        </p:txBody>
      </p:sp>
      <p:sp>
        <p:nvSpPr>
          <p:cNvPr id="12" name="Rounded Rectangle 11"/>
          <p:cNvSpPr/>
          <p:nvPr/>
        </p:nvSpPr>
        <p:spPr>
          <a:xfrm>
            <a:off x="107504" y="4869160"/>
            <a:ext cx="6840760" cy="1152128"/>
          </a:xfrm>
          <a:prstGeom prst="round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smtClean="0">
                <a:solidFill>
                  <a:srgbClr val="000000"/>
                </a:solidFill>
              </a:rPr>
              <a:t>Convincing users to download legitimate looking software but actually MALWARE</a:t>
            </a:r>
            <a:r>
              <a:rPr lang="en-IN" dirty="0" smtClean="0">
                <a:solidFill>
                  <a:srgbClr val="000000"/>
                </a:solidFill>
              </a:rPr>
              <a:t/>
            </a:r>
            <a:br>
              <a:rPr lang="en-IN" dirty="0" smtClean="0">
                <a:solidFill>
                  <a:srgbClr val="000000"/>
                </a:solidFill>
              </a:rPr>
            </a:br>
            <a:r>
              <a:rPr lang="en-IN" i="1" dirty="0" smtClean="0">
                <a:solidFill>
                  <a:srgbClr val="002060"/>
                </a:solidFill>
              </a:rPr>
              <a:t>(providing direct link in email, chat or other mechanism)</a:t>
            </a:r>
          </a:p>
        </p:txBody>
      </p:sp>
    </p:spTree>
    <p:extLst>
      <p:ext uri="{BB962C8B-B14F-4D97-AF65-F5344CB8AC3E}">
        <p14:creationId xmlns:p14="http://schemas.microsoft.com/office/powerpoint/2010/main" xmlns="" val="229872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bg/>
                                          </p:spTgt>
                                        </p:tgtEl>
                                        <p:attrNameLst>
                                          <p:attrName>style.visibility</p:attrName>
                                        </p:attrNameLst>
                                      </p:cBhvr>
                                      <p:to>
                                        <p:strVal val="visible"/>
                                      </p:to>
                                    </p:set>
                                    <p:animEffect transition="in" filter="fade">
                                      <p:cBhvr>
                                        <p:cTn id="12" dur="2000"/>
                                        <p:tgtEl>
                                          <p:spTgt spid="9">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20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bg/>
                                          </p:spTgt>
                                        </p:tgtEl>
                                        <p:attrNameLst>
                                          <p:attrName>style.visibility</p:attrName>
                                        </p:attrNameLst>
                                      </p:cBhvr>
                                      <p:to>
                                        <p:strVal val="visible"/>
                                      </p:to>
                                    </p:set>
                                    <p:animEffect transition="in" filter="fade">
                                      <p:cBhvr>
                                        <p:cTn id="20" dur="2000"/>
                                        <p:tgtEl>
                                          <p:spTgt spid="11">
                                            <p:bg/>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2000"/>
                                        <p:tgtEl>
                                          <p:spTgt spid="11">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xEl>
                                              <p:pRg st="1" end="1"/>
                                            </p:txEl>
                                          </p:spTgt>
                                        </p:tgtEl>
                                        <p:attrNameLst>
                                          <p:attrName>style.visibility</p:attrName>
                                        </p:attrNameLst>
                                      </p:cBhvr>
                                      <p:to>
                                        <p:strVal val="visible"/>
                                      </p:to>
                                    </p:set>
                                    <p:animEffect transition="in" filter="fade">
                                      <p:cBhvr>
                                        <p:cTn id="26" dur="2000"/>
                                        <p:tgtEl>
                                          <p:spTgt spid="11">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bg/>
                                          </p:spTgt>
                                        </p:tgtEl>
                                        <p:attrNameLst>
                                          <p:attrName>style.visibility</p:attrName>
                                        </p:attrNameLst>
                                      </p:cBhvr>
                                      <p:to>
                                        <p:strVal val="visible"/>
                                      </p:to>
                                    </p:set>
                                    <p:animEffect transition="in" filter="fade">
                                      <p:cBhvr>
                                        <p:cTn id="31" dur="2000"/>
                                        <p:tgtEl>
                                          <p:spTgt spid="12">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fade">
                                      <p:cBhvr>
                                        <p:cTn id="34" dur="2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0" grpId="0" animBg="1"/>
      <p:bldP spid="11" grpId="0" build="allAtOnce" animBg="1"/>
      <p:bldP spid="12" grpId="0" build="allAtOnce"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0"/>
            <a:ext cx="8229600" cy="685800"/>
          </a:xfrm>
        </p:spPr>
        <p:txBody>
          <a:bodyPr/>
          <a:lstStyle/>
          <a:p>
            <a:pPr algn="l" eaLnBrk="1" hangingPunct="1"/>
            <a:r>
              <a:rPr lang="en-US" sz="3200" smtClean="0"/>
              <a:t>Web defacements</a:t>
            </a:r>
            <a:endParaRPr lang="en-IN" sz="3200" smtClean="0"/>
          </a:p>
        </p:txBody>
      </p:sp>
      <p:pic>
        <p:nvPicPr>
          <p:cNvPr id="24579" name="Picture 2"/>
          <p:cNvPicPr>
            <a:picLocks noChangeAspect="1" noChangeArrowheads="1"/>
          </p:cNvPicPr>
          <p:nvPr/>
        </p:nvPicPr>
        <p:blipFill>
          <a:blip r:embed="rId3" cstate="print"/>
          <a:srcRect/>
          <a:stretch>
            <a:fillRect/>
          </a:stretch>
        </p:blipFill>
        <p:spPr bwMode="auto">
          <a:xfrm>
            <a:off x="304800" y="838200"/>
            <a:ext cx="5943600" cy="2524125"/>
          </a:xfrm>
          <a:prstGeom prst="rect">
            <a:avLst/>
          </a:prstGeom>
          <a:noFill/>
          <a:ln w="9525">
            <a:noFill/>
            <a:miter lim="800000"/>
            <a:headEnd/>
            <a:tailEnd/>
          </a:ln>
        </p:spPr>
      </p:pic>
      <p:sp>
        <p:nvSpPr>
          <p:cNvPr id="24580" name="Rectangle 3"/>
          <p:cNvSpPr>
            <a:spLocks noChangeArrowheads="1"/>
          </p:cNvSpPr>
          <p:nvPr/>
        </p:nvSpPr>
        <p:spPr bwMode="auto">
          <a:xfrm>
            <a:off x="152400" y="3276600"/>
            <a:ext cx="8534400" cy="3232150"/>
          </a:xfrm>
          <a:prstGeom prst="rect">
            <a:avLst/>
          </a:prstGeom>
          <a:noFill/>
          <a:ln w="9525">
            <a:noFill/>
            <a:miter lim="800000"/>
            <a:headEnd/>
            <a:tailEnd/>
          </a:ln>
        </p:spPr>
        <p:txBody>
          <a:bodyPr anchor="ctr">
            <a:spAutoFit/>
          </a:bodyPr>
          <a:lstStyle/>
          <a:p>
            <a:pPr eaLnBrk="0" hangingPunct="0"/>
            <a:endParaRPr lang="en-US" sz="1200" u="none">
              <a:cs typeface="Times New Roman" pitchFamily="18" charset="0"/>
            </a:endParaRPr>
          </a:p>
          <a:p>
            <a:pPr eaLnBrk="0" hangingPunct="0"/>
            <a:r>
              <a:rPr lang="en-US" sz="1600" b="1" u="none">
                <a:cs typeface="Times New Roman" pitchFamily="18" charset="0"/>
              </a:rPr>
              <a:t>Access Logs of defaced site: </a:t>
            </a:r>
          </a:p>
          <a:p>
            <a:pPr eaLnBrk="0" hangingPunct="0"/>
            <a:r>
              <a:rPr lang="en-US" sz="1600" u="none">
                <a:cs typeface="Times New Roman" pitchFamily="18" charset="0"/>
              </a:rPr>
              <a:t>xxx.251.135.96 - - [13/Dec/2010:17:49:39 +0530] "GET /administrator/index2.php?option=</a:t>
            </a:r>
            <a:r>
              <a:rPr lang="en-US" sz="1600" u="none">
                <a:solidFill>
                  <a:srgbClr val="FF0000"/>
                </a:solidFill>
                <a:cs typeface="Times New Roman" pitchFamily="18" charset="0"/>
              </a:rPr>
              <a:t>com_media&amp;listdir=</a:t>
            </a:r>
            <a:r>
              <a:rPr lang="en-US" sz="1600" u="none">
                <a:cs typeface="Times New Roman" pitchFamily="18" charset="0"/>
              </a:rPr>
              <a:t>/&amp;mosmsg=Upload+complete HTTP/1.1" 200 22186</a:t>
            </a:r>
            <a:endParaRPr lang="en-US" sz="1600" u="none"/>
          </a:p>
          <a:p>
            <a:pPr eaLnBrk="0" hangingPunct="0"/>
            <a:r>
              <a:rPr lang="en-US" sz="1600" u="none">
                <a:cs typeface="Times New Roman" pitchFamily="18" charset="0"/>
              </a:rPr>
              <a:t>xxx.251.135.96 - - [13/Dec/2010:17:50:33 +0530] "POST /images/</a:t>
            </a:r>
            <a:r>
              <a:rPr lang="en-US" sz="1600" b="1" u="none">
                <a:solidFill>
                  <a:srgbClr val="0000FF"/>
                </a:solidFill>
                <a:cs typeface="Times New Roman" pitchFamily="18" charset="0"/>
              </a:rPr>
              <a:t>g00d.jpg.php.ppng</a:t>
            </a:r>
            <a:r>
              <a:rPr lang="en-US" sz="1600" u="none">
                <a:cs typeface="Times New Roman" pitchFamily="18" charset="0"/>
              </a:rPr>
              <a:t> HTTP/1.1" 200 3877</a:t>
            </a:r>
            <a:endParaRPr lang="en-US" sz="1600" u="none"/>
          </a:p>
          <a:p>
            <a:pPr eaLnBrk="0" hangingPunct="0"/>
            <a:r>
              <a:rPr lang="en-US" sz="1600" u="none">
                <a:cs typeface="Times New Roman" pitchFamily="18" charset="0"/>
              </a:rPr>
              <a:t>xxx.251.135.96 - - [13/Dec/2010:17:53:32 +0530] "GET /administrator/index2.php?option=com_content&amp;sectionid=0&amp;</a:t>
            </a:r>
            <a:r>
              <a:rPr lang="en-US" sz="1600" b="1" u="none">
                <a:cs typeface="Times New Roman" pitchFamily="18" charset="0"/>
              </a:rPr>
              <a:t>task=edit</a:t>
            </a:r>
            <a:r>
              <a:rPr lang="en-US" sz="1600" u="none">
                <a:cs typeface="Times New Roman" pitchFamily="18" charset="0"/>
              </a:rPr>
              <a:t>&amp;</a:t>
            </a:r>
            <a:r>
              <a:rPr lang="en-US" sz="1600" b="1" u="none">
                <a:cs typeface="Times New Roman" pitchFamily="18" charset="0"/>
              </a:rPr>
              <a:t>hidemainmenu=1</a:t>
            </a:r>
            <a:r>
              <a:rPr lang="en-US" sz="1600" u="none">
                <a:cs typeface="Times New Roman" pitchFamily="18" charset="0"/>
              </a:rPr>
              <a:t>&amp;id=52 HTTP/1.1" 200 71963</a:t>
            </a:r>
            <a:endParaRPr lang="en-US" sz="1600" u="none"/>
          </a:p>
          <a:p>
            <a:pPr eaLnBrk="0" hangingPunct="0"/>
            <a:r>
              <a:rPr lang="en-US" sz="1600" u="none">
                <a:cs typeface="Times New Roman" pitchFamily="18" charset="0"/>
              </a:rPr>
              <a:t>xxx.251.135.96 - - [13/Dec/2010:17:54:03 +0530] "GET /administrator/index2.php?option=com_content&amp;sectionid=0&amp;</a:t>
            </a:r>
            <a:r>
              <a:rPr lang="en-US" sz="1600" b="1" u="none">
                <a:cs typeface="Times New Roman" pitchFamily="18" charset="0"/>
              </a:rPr>
              <a:t>mosmsg=Successfully+Saved+Item%3A+0wn3d+By+Iranian+Silent+B0ys</a:t>
            </a:r>
            <a:r>
              <a:rPr lang="en-US" sz="1600" u="none">
                <a:cs typeface="Times New Roman" pitchFamily="18" charset="0"/>
              </a:rPr>
              <a:t> HTTP/1.1" 200 91283</a:t>
            </a:r>
            <a:endParaRPr lang="en-US" sz="1600" u="none"/>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152400" y="914400"/>
            <a:ext cx="4851648" cy="609600"/>
          </a:xfrm>
        </p:spPr>
        <p:txBody>
          <a:bodyPr/>
          <a:lstStyle/>
          <a:p>
            <a:pPr>
              <a:buFontTx/>
              <a:buNone/>
            </a:pPr>
            <a:r>
              <a:rPr lang="en-US" sz="2800" dirty="0" smtClean="0"/>
              <a:t>Base 64 Encoded shell</a:t>
            </a:r>
          </a:p>
          <a:p>
            <a:endParaRPr lang="en-US" dirty="0" smtClean="0"/>
          </a:p>
        </p:txBody>
      </p:sp>
      <p:sp>
        <p:nvSpPr>
          <p:cNvPr id="25603" name="Footer Placeholder 3"/>
          <p:cNvSpPr>
            <a:spLocks noGrp="1"/>
          </p:cNvSpPr>
          <p:nvPr>
            <p:ph type="ftr" sz="quarter" idx="4294967295"/>
          </p:nvPr>
        </p:nvSpPr>
        <p:spPr bwMode="auto">
          <a:xfrm>
            <a:off x="0" y="6477000"/>
            <a:ext cx="9144000" cy="381000"/>
          </a:xfrm>
          <a:prstGeom prst="rect">
            <a:avLst/>
          </a:prstGeom>
          <a:noFill/>
          <a:ln>
            <a:miter lim="800000"/>
            <a:headEnd/>
            <a:tailEnd/>
          </a:ln>
        </p:spPr>
        <p:txBody>
          <a:bodyPr/>
          <a:lstStyle/>
          <a:p>
            <a:r>
              <a:rPr lang="en-US"/>
              <a:t>				</a:t>
            </a:r>
          </a:p>
        </p:txBody>
      </p:sp>
      <p:pic>
        <p:nvPicPr>
          <p:cNvPr id="25604" name="Picture 5" descr="shell-encrypted.JPG"/>
          <p:cNvPicPr>
            <a:picLocks noChangeAspect="1"/>
          </p:cNvPicPr>
          <p:nvPr/>
        </p:nvPicPr>
        <p:blipFill>
          <a:blip r:embed="rId3" cstate="print"/>
          <a:srcRect/>
          <a:stretch>
            <a:fillRect/>
          </a:stretch>
        </p:blipFill>
        <p:spPr bwMode="auto">
          <a:xfrm>
            <a:off x="0" y="1412776"/>
            <a:ext cx="5581079" cy="4464496"/>
          </a:xfrm>
          <a:prstGeom prst="rect">
            <a:avLst/>
          </a:prstGeom>
          <a:noFill/>
          <a:ln w="9525">
            <a:noFill/>
            <a:miter lim="800000"/>
            <a:headEnd/>
            <a:tailEnd/>
          </a:ln>
        </p:spPr>
      </p:pic>
      <p:sp>
        <p:nvSpPr>
          <p:cNvPr id="7" name="Content Placeholder 2"/>
          <p:cNvSpPr txBox="1">
            <a:spLocks/>
          </p:cNvSpPr>
          <p:nvPr/>
        </p:nvSpPr>
        <p:spPr bwMode="auto">
          <a:xfrm>
            <a:off x="5181600" y="1600200"/>
            <a:ext cx="3505200" cy="3886200"/>
          </a:xfrm>
          <a:prstGeom prst="rect">
            <a:avLst/>
          </a:prstGeom>
          <a:noFill/>
          <a:ln w="9525">
            <a:noFill/>
            <a:miter lim="800000"/>
            <a:headEnd/>
            <a:tailEnd/>
          </a:ln>
        </p:spPr>
        <p:txBody>
          <a:bodyPr/>
          <a:lstStyle/>
          <a:p>
            <a:pPr marL="342900" indent="-342900" eaLnBrk="0" hangingPunct="0">
              <a:spcBef>
                <a:spcPct val="20000"/>
              </a:spcBef>
              <a:defRPr/>
            </a:pPr>
            <a:r>
              <a:rPr lang="en-US" sz="1800" u="none" kern="0" dirty="0">
                <a:latin typeface="+mn-lt"/>
                <a:cs typeface="+mn-cs"/>
              </a:rPr>
              <a:t>&lt;?</a:t>
            </a:r>
            <a:r>
              <a:rPr lang="en-US" sz="1800" u="none" kern="0" dirty="0" err="1">
                <a:latin typeface="+mn-lt"/>
                <a:cs typeface="+mn-cs"/>
              </a:rPr>
              <a:t>eval</a:t>
            </a:r>
            <a:r>
              <a:rPr lang="en-US" sz="1800" u="none" kern="0" dirty="0">
                <a:latin typeface="+mn-lt"/>
                <a:cs typeface="+mn-cs"/>
              </a:rPr>
              <a:t>(</a:t>
            </a:r>
            <a:r>
              <a:rPr lang="en-US" sz="1800" u="none" kern="0" dirty="0" err="1">
                <a:solidFill>
                  <a:srgbClr val="FF0000"/>
                </a:solidFill>
                <a:latin typeface="+mn-lt"/>
                <a:cs typeface="+mn-cs"/>
              </a:rPr>
              <a:t>gzinflate</a:t>
            </a:r>
            <a:r>
              <a:rPr lang="en-US" sz="1800" u="none" kern="0" dirty="0">
                <a:solidFill>
                  <a:srgbClr val="FF0000"/>
                </a:solidFill>
                <a:latin typeface="+mn-lt"/>
                <a:cs typeface="+mn-cs"/>
              </a:rPr>
              <a:t>(base64_decode</a:t>
            </a:r>
            <a:r>
              <a:rPr lang="en-US" sz="1800" u="none" kern="0" dirty="0">
                <a:latin typeface="+mn-lt"/>
                <a:cs typeface="+mn-cs"/>
              </a:rPr>
              <a:t>('7b37QhtH8ij8P0/RniiLFEtCYOeGDA4GHHOCjRfwZnMwRxlpRjCLpFFmRmCv1+d9vmc4L/fVpa9zkQS2c9mfnV1b05fq6u7q6urq6qrauBPv9S4fDn4KJ4Ot1a/+z5c64cv/89Vq9/H2yqPHNbvQxtbq/71X1ymNe/9XlXr+didJ/Le9kyyJJhe9n8K36ZZPKVfws17rHe///dX+yWmjO4wTUYfyh3E8PZhk4UWYbHW6bsKjrUE8m2RWtdZ6rsj9+413OvusrP0zt8L5+V</a:t>
            </a:r>
          </a:p>
          <a:p>
            <a:pPr marL="342900" indent="-342900" eaLnBrk="0" hangingPunct="0">
              <a:spcBef>
                <a:spcPct val="20000"/>
              </a:spcBef>
              <a:buFontTx/>
              <a:buChar char="•"/>
              <a:defRPr/>
            </a:pPr>
            <a:endParaRPr lang="en-US" sz="1800" u="none" kern="0" dirty="0">
              <a:latin typeface="+mn-lt"/>
              <a:cs typeface="+mn-cs"/>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0" y="908050"/>
            <a:ext cx="9144000" cy="547211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26627" name="Title 1"/>
          <p:cNvSpPr>
            <a:spLocks noGrp="1"/>
          </p:cNvSpPr>
          <p:nvPr>
            <p:ph type="title"/>
          </p:nvPr>
        </p:nvSpPr>
        <p:spPr>
          <a:xfrm>
            <a:off x="0" y="116632"/>
            <a:ext cx="7620000" cy="650875"/>
          </a:xfrm>
        </p:spPr>
        <p:txBody>
          <a:bodyPr/>
          <a:lstStyle/>
          <a:p>
            <a:pPr algn="l"/>
            <a:r>
              <a:rPr lang="en-IN" sz="2400" dirty="0" smtClean="0"/>
              <a:t>Executed Shell</a:t>
            </a:r>
            <a:r>
              <a:rPr lang="en-US" sz="2400" dirty="0" smtClean="0"/>
              <a:t/>
            </a:r>
            <a:br>
              <a:rPr lang="en-US" sz="2400" dirty="0" smtClean="0"/>
            </a:br>
            <a:endParaRPr lang="en-IN" sz="2400" b="1" dirty="0" smtClean="0">
              <a:solidFill>
                <a:srgbClr val="7030A0"/>
              </a:solidFill>
            </a:endParaRPr>
          </a:p>
        </p:txBody>
      </p:sp>
      <p:pic>
        <p:nvPicPr>
          <p:cNvPr id="26628" name="Content Placeholder 7" descr="shell-decrypted.jpg"/>
          <p:cNvPicPr>
            <a:picLocks noGrp="1" noChangeAspect="1"/>
          </p:cNvPicPr>
          <p:nvPr>
            <p:ph idx="1"/>
          </p:nvPr>
        </p:nvPicPr>
        <p:blipFill>
          <a:blip r:embed="rId3" cstate="print"/>
          <a:srcRect/>
          <a:stretch>
            <a:fillRect/>
          </a:stretch>
        </p:blipFill>
        <p:spPr>
          <a:xfrm>
            <a:off x="683568" y="692696"/>
            <a:ext cx="7416824" cy="5933044"/>
          </a:xfrm>
        </p:spPr>
      </p:pic>
      <p:sp>
        <p:nvSpPr>
          <p:cNvPr id="26629" name="Footer Placeholder 3"/>
          <p:cNvSpPr>
            <a:spLocks noGrp="1"/>
          </p:cNvSpPr>
          <p:nvPr>
            <p:ph type="ftr" sz="quarter" idx="4294967295"/>
          </p:nvPr>
        </p:nvSpPr>
        <p:spPr bwMode="auto">
          <a:xfrm>
            <a:off x="0" y="6477000"/>
            <a:ext cx="9144000" cy="381000"/>
          </a:xfrm>
          <a:prstGeom prst="rect">
            <a:avLst/>
          </a:prstGeom>
          <a:noFill/>
          <a:ln>
            <a:miter lim="800000"/>
            <a:headEnd/>
            <a:tailEnd/>
          </a:ln>
        </p:spPr>
        <p:txBody>
          <a:bodyPr/>
          <a:lstStyle/>
          <a:p>
            <a:r>
              <a:rPr lang="en-US"/>
              <a:t>				</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228600" y="3048000"/>
            <a:ext cx="8534400" cy="519113"/>
          </a:xfrm>
          <a:prstGeom prst="rect">
            <a:avLst/>
          </a:prstGeom>
          <a:noFill/>
          <a:ln w="9525">
            <a:noFill/>
            <a:miter lim="800000"/>
            <a:headEnd/>
            <a:tailEnd/>
          </a:ln>
        </p:spPr>
        <p:txBody>
          <a:bodyPr>
            <a:spAutoFit/>
          </a:bodyPr>
          <a:lstStyle/>
          <a:p>
            <a:pPr algn="ctr"/>
            <a:r>
              <a:rPr lang="en-US" u="none"/>
              <a:t>Mass defacements via webshells </a:t>
            </a:r>
            <a:endParaRPr lang="en-IN" u="none"/>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46063" y="333375"/>
            <a:ext cx="7372350" cy="652462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1998663" y="942975"/>
            <a:ext cx="6467475" cy="4972050"/>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1160463" y="1628775"/>
            <a:ext cx="7013575" cy="1809750"/>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190500" y="1758950"/>
            <a:ext cx="8894763" cy="4343400"/>
          </a:xfrm>
          <a:prstGeom prst="rect">
            <a:avLst/>
          </a:prstGeom>
          <a:noFill/>
          <a:ln w="9525">
            <a:noFill/>
            <a:miter lim="800000"/>
            <a:headEnd/>
            <a:tailEnd/>
          </a:ln>
        </p:spPr>
      </p:pic>
      <p:pic>
        <p:nvPicPr>
          <p:cNvPr id="4102" name="Picture 6" descr="C:\Users\admin\Desktop\CBI\Webshell-screenshots(abhilash)\fileinfo_Parts_Join.jpg"/>
          <p:cNvPicPr>
            <a:picLocks noChangeAspect="1" noChangeArrowheads="1"/>
          </p:cNvPicPr>
          <p:nvPr/>
        </p:nvPicPr>
        <p:blipFill>
          <a:blip r:embed="rId6" cstate="print"/>
          <a:srcRect/>
          <a:stretch>
            <a:fillRect/>
          </a:stretch>
        </p:blipFill>
        <p:spPr bwMode="auto">
          <a:xfrm>
            <a:off x="1846263" y="714375"/>
            <a:ext cx="2009775" cy="5953125"/>
          </a:xfrm>
          <a:prstGeom prst="rect">
            <a:avLst/>
          </a:prstGeom>
          <a:noFill/>
          <a:ln w="9525">
            <a:noFill/>
            <a:miter lim="800000"/>
            <a:headEnd/>
            <a:tailEnd/>
          </a:ln>
        </p:spPr>
      </p:pic>
      <p:pic>
        <p:nvPicPr>
          <p:cNvPr id="4103" name="Picture 7"/>
          <p:cNvPicPr>
            <a:picLocks noChangeAspect="1" noChangeArrowheads="1"/>
          </p:cNvPicPr>
          <p:nvPr/>
        </p:nvPicPr>
        <p:blipFill>
          <a:blip r:embed="rId7" cstate="print"/>
          <a:srcRect/>
          <a:stretch>
            <a:fillRect/>
          </a:stretch>
        </p:blipFill>
        <p:spPr bwMode="auto">
          <a:xfrm>
            <a:off x="246063" y="2619375"/>
            <a:ext cx="8443912" cy="1636713"/>
          </a:xfrm>
          <a:prstGeom prst="rect">
            <a:avLst/>
          </a:prstGeom>
          <a:noFill/>
          <a:ln w="9525">
            <a:noFill/>
            <a:miter lim="800000"/>
            <a:headEnd/>
            <a:tailEnd/>
          </a:ln>
        </p:spPr>
      </p:pic>
      <p:pic>
        <p:nvPicPr>
          <p:cNvPr id="4104" name="Picture 8"/>
          <p:cNvPicPr>
            <a:picLocks noChangeAspect="1" noChangeArrowheads="1"/>
          </p:cNvPicPr>
          <p:nvPr/>
        </p:nvPicPr>
        <p:blipFill>
          <a:blip r:embed="rId8" cstate="print"/>
          <a:srcRect/>
          <a:stretch>
            <a:fillRect/>
          </a:stretch>
        </p:blipFill>
        <p:spPr bwMode="auto">
          <a:xfrm>
            <a:off x="214313" y="1933575"/>
            <a:ext cx="8929687" cy="3886200"/>
          </a:xfrm>
          <a:prstGeom prst="rect">
            <a:avLst/>
          </a:prstGeom>
          <a:noFill/>
          <a:ln w="9525">
            <a:noFill/>
            <a:miter lim="800000"/>
            <a:headEnd/>
            <a:tailEnd/>
          </a:ln>
        </p:spPr>
      </p:pic>
      <p:sp>
        <p:nvSpPr>
          <p:cNvPr id="28681" name="TextBox 10"/>
          <p:cNvSpPr txBox="1">
            <a:spLocks noChangeArrowheads="1"/>
          </p:cNvSpPr>
          <p:nvPr/>
        </p:nvSpPr>
        <p:spPr bwMode="auto">
          <a:xfrm>
            <a:off x="304800" y="0"/>
            <a:ext cx="6172200" cy="579438"/>
          </a:xfrm>
          <a:prstGeom prst="rect">
            <a:avLst/>
          </a:prstGeom>
          <a:noFill/>
          <a:ln w="9525">
            <a:noFill/>
            <a:miter lim="800000"/>
            <a:headEnd/>
            <a:tailEnd/>
          </a:ln>
        </p:spPr>
        <p:txBody>
          <a:bodyPr>
            <a:spAutoFit/>
          </a:bodyPr>
          <a:lstStyle/>
          <a:p>
            <a:r>
              <a:rPr lang="en-US" u="none"/>
              <a:t>Web defacement via WebShell</a:t>
            </a:r>
            <a:r>
              <a:rPr lang="en-US" sz="32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xit" presetSubtype="32" fill="hold" nodeType="clickEffect">
                                  <p:stCondLst>
                                    <p:cond delay="0"/>
                                  </p:stCondLst>
                                  <p:childTnLst>
                                    <p:anim calcmode="lin" valueType="num">
                                      <p:cBhvr>
                                        <p:cTn id="12" dur="500"/>
                                        <p:tgtEl>
                                          <p:spTgt spid="4098"/>
                                        </p:tgtEl>
                                        <p:attrNameLst>
                                          <p:attrName>ppt_w</p:attrName>
                                        </p:attrNameLst>
                                      </p:cBhvr>
                                      <p:tavLst>
                                        <p:tav tm="0">
                                          <p:val>
                                            <p:strVal val="ppt_w"/>
                                          </p:val>
                                        </p:tav>
                                        <p:tav tm="100000">
                                          <p:val>
                                            <p:fltVal val="0"/>
                                          </p:val>
                                        </p:tav>
                                      </p:tavLst>
                                    </p:anim>
                                    <p:anim calcmode="lin" valueType="num">
                                      <p:cBhvr>
                                        <p:cTn id="13" dur="500"/>
                                        <p:tgtEl>
                                          <p:spTgt spid="4098"/>
                                        </p:tgtEl>
                                        <p:attrNameLst>
                                          <p:attrName>ppt_h</p:attrName>
                                        </p:attrNameLst>
                                      </p:cBhvr>
                                      <p:tavLst>
                                        <p:tav tm="0">
                                          <p:val>
                                            <p:strVal val="ppt_h"/>
                                          </p:val>
                                        </p:tav>
                                        <p:tav tm="100000">
                                          <p:val>
                                            <p:fltVal val="0"/>
                                          </p:val>
                                        </p:tav>
                                      </p:tavLst>
                                    </p:anim>
                                    <p:set>
                                      <p:cBhvr>
                                        <p:cTn id="14" dur="1" fill="hold">
                                          <p:stCondLst>
                                            <p:cond delay="499"/>
                                          </p:stCondLst>
                                        </p:cTn>
                                        <p:tgtEl>
                                          <p:spTgt spid="4098"/>
                                        </p:tgtEl>
                                        <p:attrNameLst>
                                          <p:attrName>style.visibility</p:attrName>
                                        </p:attrNameLst>
                                      </p:cBhvr>
                                      <p:to>
                                        <p:strVal val="hidden"/>
                                      </p:to>
                                    </p:set>
                                  </p:childTnLst>
                                </p:cTn>
                              </p:par>
                            </p:childTnLst>
                          </p:cTn>
                        </p:par>
                        <p:par>
                          <p:cTn id="15" fill="hold">
                            <p:stCondLst>
                              <p:cond delay="500"/>
                            </p:stCondLst>
                            <p:childTnLst>
                              <p:par>
                                <p:cTn id="16" presetID="23" presetClass="entr" presetSubtype="16" fill="hold" nodeType="afterEffect">
                                  <p:stCondLst>
                                    <p:cond delay="0"/>
                                  </p:stCondLst>
                                  <p:childTnLst>
                                    <p:set>
                                      <p:cBhvr>
                                        <p:cTn id="17" dur="1" fill="hold">
                                          <p:stCondLst>
                                            <p:cond delay="0"/>
                                          </p:stCondLst>
                                        </p:cTn>
                                        <p:tgtEl>
                                          <p:spTgt spid="4099"/>
                                        </p:tgtEl>
                                        <p:attrNameLst>
                                          <p:attrName>style.visibility</p:attrName>
                                        </p:attrNameLst>
                                      </p:cBhvr>
                                      <p:to>
                                        <p:strVal val="visible"/>
                                      </p:to>
                                    </p:set>
                                    <p:anim calcmode="lin" valueType="num">
                                      <p:cBhvr>
                                        <p:cTn id="18" dur="500" fill="hold"/>
                                        <p:tgtEl>
                                          <p:spTgt spid="4099"/>
                                        </p:tgtEl>
                                        <p:attrNameLst>
                                          <p:attrName>ppt_w</p:attrName>
                                        </p:attrNameLst>
                                      </p:cBhvr>
                                      <p:tavLst>
                                        <p:tav tm="0">
                                          <p:val>
                                            <p:fltVal val="0"/>
                                          </p:val>
                                        </p:tav>
                                        <p:tav tm="100000">
                                          <p:val>
                                            <p:strVal val="#ppt_w"/>
                                          </p:val>
                                        </p:tav>
                                      </p:tavLst>
                                    </p:anim>
                                    <p:anim calcmode="lin" valueType="num">
                                      <p:cBhvr>
                                        <p:cTn id="19" dur="500" fill="hold"/>
                                        <p:tgtEl>
                                          <p:spTgt spid="4099"/>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xit" presetSubtype="32" fill="hold" nodeType="clickEffect">
                                  <p:stCondLst>
                                    <p:cond delay="0"/>
                                  </p:stCondLst>
                                  <p:childTnLst>
                                    <p:anim calcmode="lin" valueType="num">
                                      <p:cBhvr>
                                        <p:cTn id="23" dur="500"/>
                                        <p:tgtEl>
                                          <p:spTgt spid="4099"/>
                                        </p:tgtEl>
                                        <p:attrNameLst>
                                          <p:attrName>ppt_w</p:attrName>
                                        </p:attrNameLst>
                                      </p:cBhvr>
                                      <p:tavLst>
                                        <p:tav tm="0">
                                          <p:val>
                                            <p:strVal val="ppt_w"/>
                                          </p:val>
                                        </p:tav>
                                        <p:tav tm="100000">
                                          <p:val>
                                            <p:fltVal val="0"/>
                                          </p:val>
                                        </p:tav>
                                      </p:tavLst>
                                    </p:anim>
                                    <p:anim calcmode="lin" valueType="num">
                                      <p:cBhvr>
                                        <p:cTn id="24" dur="500"/>
                                        <p:tgtEl>
                                          <p:spTgt spid="4099"/>
                                        </p:tgtEl>
                                        <p:attrNameLst>
                                          <p:attrName>ppt_h</p:attrName>
                                        </p:attrNameLst>
                                      </p:cBhvr>
                                      <p:tavLst>
                                        <p:tav tm="0">
                                          <p:val>
                                            <p:strVal val="ppt_h"/>
                                          </p:val>
                                        </p:tav>
                                        <p:tav tm="100000">
                                          <p:val>
                                            <p:fltVal val="0"/>
                                          </p:val>
                                        </p:tav>
                                      </p:tavLst>
                                    </p:anim>
                                    <p:set>
                                      <p:cBhvr>
                                        <p:cTn id="25" dur="1" fill="hold">
                                          <p:stCondLst>
                                            <p:cond delay="499"/>
                                          </p:stCondLst>
                                        </p:cTn>
                                        <p:tgtEl>
                                          <p:spTgt spid="4099"/>
                                        </p:tgtEl>
                                        <p:attrNameLst>
                                          <p:attrName>style.visibility</p:attrName>
                                        </p:attrNameLst>
                                      </p:cBhvr>
                                      <p:to>
                                        <p:strVal val="hidden"/>
                                      </p:to>
                                    </p:se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4100"/>
                                        </p:tgtEl>
                                        <p:attrNameLst>
                                          <p:attrName>style.visibility</p:attrName>
                                        </p:attrNameLst>
                                      </p:cBhvr>
                                      <p:to>
                                        <p:strVal val="visible"/>
                                      </p:to>
                                    </p:set>
                                    <p:anim calcmode="lin" valueType="num">
                                      <p:cBhvr>
                                        <p:cTn id="29" dur="500" fill="hold"/>
                                        <p:tgtEl>
                                          <p:spTgt spid="4100"/>
                                        </p:tgtEl>
                                        <p:attrNameLst>
                                          <p:attrName>ppt_w</p:attrName>
                                        </p:attrNameLst>
                                      </p:cBhvr>
                                      <p:tavLst>
                                        <p:tav tm="0">
                                          <p:val>
                                            <p:fltVal val="0"/>
                                          </p:val>
                                        </p:tav>
                                        <p:tav tm="100000">
                                          <p:val>
                                            <p:strVal val="#ppt_w"/>
                                          </p:val>
                                        </p:tav>
                                      </p:tavLst>
                                    </p:anim>
                                    <p:anim calcmode="lin" valueType="num">
                                      <p:cBhvr>
                                        <p:cTn id="30" dur="500" fill="hold"/>
                                        <p:tgtEl>
                                          <p:spTgt spid="410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xit" presetSubtype="32" fill="hold" nodeType="clickEffect">
                                  <p:stCondLst>
                                    <p:cond delay="0"/>
                                  </p:stCondLst>
                                  <p:childTnLst>
                                    <p:anim calcmode="lin" valueType="num">
                                      <p:cBhvr>
                                        <p:cTn id="34" dur="500"/>
                                        <p:tgtEl>
                                          <p:spTgt spid="4100"/>
                                        </p:tgtEl>
                                        <p:attrNameLst>
                                          <p:attrName>ppt_w</p:attrName>
                                        </p:attrNameLst>
                                      </p:cBhvr>
                                      <p:tavLst>
                                        <p:tav tm="0">
                                          <p:val>
                                            <p:strVal val="ppt_w"/>
                                          </p:val>
                                        </p:tav>
                                        <p:tav tm="100000">
                                          <p:val>
                                            <p:fltVal val="0"/>
                                          </p:val>
                                        </p:tav>
                                      </p:tavLst>
                                    </p:anim>
                                    <p:anim calcmode="lin" valueType="num">
                                      <p:cBhvr>
                                        <p:cTn id="35" dur="500"/>
                                        <p:tgtEl>
                                          <p:spTgt spid="4100"/>
                                        </p:tgtEl>
                                        <p:attrNameLst>
                                          <p:attrName>ppt_h</p:attrName>
                                        </p:attrNameLst>
                                      </p:cBhvr>
                                      <p:tavLst>
                                        <p:tav tm="0">
                                          <p:val>
                                            <p:strVal val="ppt_h"/>
                                          </p:val>
                                        </p:tav>
                                        <p:tav tm="100000">
                                          <p:val>
                                            <p:fltVal val="0"/>
                                          </p:val>
                                        </p:tav>
                                      </p:tavLst>
                                    </p:anim>
                                    <p:set>
                                      <p:cBhvr>
                                        <p:cTn id="36" dur="1" fill="hold">
                                          <p:stCondLst>
                                            <p:cond delay="499"/>
                                          </p:stCondLst>
                                        </p:cTn>
                                        <p:tgtEl>
                                          <p:spTgt spid="4100"/>
                                        </p:tgtEl>
                                        <p:attrNameLst>
                                          <p:attrName>style.visibility</p:attrName>
                                        </p:attrNameLst>
                                      </p:cBhvr>
                                      <p:to>
                                        <p:strVal val="hidden"/>
                                      </p:to>
                                    </p:set>
                                  </p:childTnLst>
                                </p:cTn>
                              </p:par>
                            </p:childTnLst>
                          </p:cTn>
                        </p:par>
                        <p:par>
                          <p:cTn id="37" fill="hold">
                            <p:stCondLst>
                              <p:cond delay="500"/>
                            </p:stCondLst>
                            <p:childTnLst>
                              <p:par>
                                <p:cTn id="38" presetID="23" presetClass="entr" presetSubtype="16" fill="hold" nodeType="afterEffect">
                                  <p:stCondLst>
                                    <p:cond delay="0"/>
                                  </p:stCondLst>
                                  <p:childTnLst>
                                    <p:set>
                                      <p:cBhvr>
                                        <p:cTn id="39" dur="1" fill="hold">
                                          <p:stCondLst>
                                            <p:cond delay="0"/>
                                          </p:stCondLst>
                                        </p:cTn>
                                        <p:tgtEl>
                                          <p:spTgt spid="4101"/>
                                        </p:tgtEl>
                                        <p:attrNameLst>
                                          <p:attrName>style.visibility</p:attrName>
                                        </p:attrNameLst>
                                      </p:cBhvr>
                                      <p:to>
                                        <p:strVal val="visible"/>
                                      </p:to>
                                    </p:set>
                                    <p:anim calcmode="lin" valueType="num">
                                      <p:cBhvr>
                                        <p:cTn id="40" dur="500" fill="hold"/>
                                        <p:tgtEl>
                                          <p:spTgt spid="4101"/>
                                        </p:tgtEl>
                                        <p:attrNameLst>
                                          <p:attrName>ppt_w</p:attrName>
                                        </p:attrNameLst>
                                      </p:cBhvr>
                                      <p:tavLst>
                                        <p:tav tm="0">
                                          <p:val>
                                            <p:fltVal val="0"/>
                                          </p:val>
                                        </p:tav>
                                        <p:tav tm="100000">
                                          <p:val>
                                            <p:strVal val="#ppt_w"/>
                                          </p:val>
                                        </p:tav>
                                      </p:tavLst>
                                    </p:anim>
                                    <p:anim calcmode="lin" valueType="num">
                                      <p:cBhvr>
                                        <p:cTn id="41" dur="500" fill="hold"/>
                                        <p:tgtEl>
                                          <p:spTgt spid="4101"/>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xit" presetSubtype="32" fill="hold" nodeType="clickEffect">
                                  <p:stCondLst>
                                    <p:cond delay="0"/>
                                  </p:stCondLst>
                                  <p:childTnLst>
                                    <p:anim calcmode="lin" valueType="num">
                                      <p:cBhvr>
                                        <p:cTn id="45" dur="500"/>
                                        <p:tgtEl>
                                          <p:spTgt spid="4101"/>
                                        </p:tgtEl>
                                        <p:attrNameLst>
                                          <p:attrName>ppt_w</p:attrName>
                                        </p:attrNameLst>
                                      </p:cBhvr>
                                      <p:tavLst>
                                        <p:tav tm="0">
                                          <p:val>
                                            <p:strVal val="ppt_w"/>
                                          </p:val>
                                        </p:tav>
                                        <p:tav tm="100000">
                                          <p:val>
                                            <p:fltVal val="0"/>
                                          </p:val>
                                        </p:tav>
                                      </p:tavLst>
                                    </p:anim>
                                    <p:anim calcmode="lin" valueType="num">
                                      <p:cBhvr>
                                        <p:cTn id="46" dur="500"/>
                                        <p:tgtEl>
                                          <p:spTgt spid="4101"/>
                                        </p:tgtEl>
                                        <p:attrNameLst>
                                          <p:attrName>ppt_h</p:attrName>
                                        </p:attrNameLst>
                                      </p:cBhvr>
                                      <p:tavLst>
                                        <p:tav tm="0">
                                          <p:val>
                                            <p:strVal val="ppt_h"/>
                                          </p:val>
                                        </p:tav>
                                        <p:tav tm="100000">
                                          <p:val>
                                            <p:fltVal val="0"/>
                                          </p:val>
                                        </p:tav>
                                      </p:tavLst>
                                    </p:anim>
                                    <p:set>
                                      <p:cBhvr>
                                        <p:cTn id="47" dur="1" fill="hold">
                                          <p:stCondLst>
                                            <p:cond delay="499"/>
                                          </p:stCondLst>
                                        </p:cTn>
                                        <p:tgtEl>
                                          <p:spTgt spid="4101"/>
                                        </p:tgtEl>
                                        <p:attrNameLst>
                                          <p:attrName>style.visibility</p:attrName>
                                        </p:attrNameLst>
                                      </p:cBhvr>
                                      <p:to>
                                        <p:strVal val="hidden"/>
                                      </p:to>
                                    </p:set>
                                  </p:childTnLst>
                                </p:cTn>
                              </p:par>
                            </p:childTnLst>
                          </p:cTn>
                        </p:par>
                        <p:par>
                          <p:cTn id="48" fill="hold">
                            <p:stCondLst>
                              <p:cond delay="500"/>
                            </p:stCondLst>
                            <p:childTnLst>
                              <p:par>
                                <p:cTn id="49" presetID="23" presetClass="entr" presetSubtype="16" fill="hold" nodeType="afterEffect">
                                  <p:stCondLst>
                                    <p:cond delay="0"/>
                                  </p:stCondLst>
                                  <p:childTnLst>
                                    <p:set>
                                      <p:cBhvr>
                                        <p:cTn id="50" dur="1" fill="hold">
                                          <p:stCondLst>
                                            <p:cond delay="0"/>
                                          </p:stCondLst>
                                        </p:cTn>
                                        <p:tgtEl>
                                          <p:spTgt spid="4102"/>
                                        </p:tgtEl>
                                        <p:attrNameLst>
                                          <p:attrName>style.visibility</p:attrName>
                                        </p:attrNameLst>
                                      </p:cBhvr>
                                      <p:to>
                                        <p:strVal val="visible"/>
                                      </p:to>
                                    </p:set>
                                    <p:anim calcmode="lin" valueType="num">
                                      <p:cBhvr>
                                        <p:cTn id="51" dur="500" fill="hold"/>
                                        <p:tgtEl>
                                          <p:spTgt spid="4102"/>
                                        </p:tgtEl>
                                        <p:attrNameLst>
                                          <p:attrName>ppt_w</p:attrName>
                                        </p:attrNameLst>
                                      </p:cBhvr>
                                      <p:tavLst>
                                        <p:tav tm="0">
                                          <p:val>
                                            <p:fltVal val="0"/>
                                          </p:val>
                                        </p:tav>
                                        <p:tav tm="100000">
                                          <p:val>
                                            <p:strVal val="#ppt_w"/>
                                          </p:val>
                                        </p:tav>
                                      </p:tavLst>
                                    </p:anim>
                                    <p:anim calcmode="lin" valueType="num">
                                      <p:cBhvr>
                                        <p:cTn id="52" dur="500" fill="hold"/>
                                        <p:tgtEl>
                                          <p:spTgt spid="4102"/>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xit" presetSubtype="32" fill="hold" nodeType="clickEffect">
                                  <p:stCondLst>
                                    <p:cond delay="0"/>
                                  </p:stCondLst>
                                  <p:childTnLst>
                                    <p:anim calcmode="lin" valueType="num">
                                      <p:cBhvr>
                                        <p:cTn id="56" dur="500"/>
                                        <p:tgtEl>
                                          <p:spTgt spid="4102"/>
                                        </p:tgtEl>
                                        <p:attrNameLst>
                                          <p:attrName>ppt_w</p:attrName>
                                        </p:attrNameLst>
                                      </p:cBhvr>
                                      <p:tavLst>
                                        <p:tav tm="0">
                                          <p:val>
                                            <p:strVal val="ppt_w"/>
                                          </p:val>
                                        </p:tav>
                                        <p:tav tm="100000">
                                          <p:val>
                                            <p:fltVal val="0"/>
                                          </p:val>
                                        </p:tav>
                                      </p:tavLst>
                                    </p:anim>
                                    <p:anim calcmode="lin" valueType="num">
                                      <p:cBhvr>
                                        <p:cTn id="57" dur="500"/>
                                        <p:tgtEl>
                                          <p:spTgt spid="4102"/>
                                        </p:tgtEl>
                                        <p:attrNameLst>
                                          <p:attrName>ppt_h</p:attrName>
                                        </p:attrNameLst>
                                      </p:cBhvr>
                                      <p:tavLst>
                                        <p:tav tm="0">
                                          <p:val>
                                            <p:strVal val="ppt_h"/>
                                          </p:val>
                                        </p:tav>
                                        <p:tav tm="100000">
                                          <p:val>
                                            <p:fltVal val="0"/>
                                          </p:val>
                                        </p:tav>
                                      </p:tavLst>
                                    </p:anim>
                                    <p:set>
                                      <p:cBhvr>
                                        <p:cTn id="58" dur="1" fill="hold">
                                          <p:stCondLst>
                                            <p:cond delay="499"/>
                                          </p:stCondLst>
                                        </p:cTn>
                                        <p:tgtEl>
                                          <p:spTgt spid="4102"/>
                                        </p:tgtEl>
                                        <p:attrNameLst>
                                          <p:attrName>style.visibility</p:attrName>
                                        </p:attrNameLst>
                                      </p:cBhvr>
                                      <p:to>
                                        <p:strVal val="hidden"/>
                                      </p:to>
                                    </p:set>
                                  </p:childTnLst>
                                </p:cTn>
                              </p:par>
                            </p:childTnLst>
                          </p:cTn>
                        </p:par>
                        <p:par>
                          <p:cTn id="59" fill="hold">
                            <p:stCondLst>
                              <p:cond delay="500"/>
                            </p:stCondLst>
                            <p:childTnLst>
                              <p:par>
                                <p:cTn id="60" presetID="23" presetClass="entr" presetSubtype="16" fill="hold" nodeType="afterEffect">
                                  <p:stCondLst>
                                    <p:cond delay="0"/>
                                  </p:stCondLst>
                                  <p:childTnLst>
                                    <p:set>
                                      <p:cBhvr>
                                        <p:cTn id="61" dur="1" fill="hold">
                                          <p:stCondLst>
                                            <p:cond delay="0"/>
                                          </p:stCondLst>
                                        </p:cTn>
                                        <p:tgtEl>
                                          <p:spTgt spid="4103"/>
                                        </p:tgtEl>
                                        <p:attrNameLst>
                                          <p:attrName>style.visibility</p:attrName>
                                        </p:attrNameLst>
                                      </p:cBhvr>
                                      <p:to>
                                        <p:strVal val="visible"/>
                                      </p:to>
                                    </p:set>
                                    <p:anim calcmode="lin" valueType="num">
                                      <p:cBhvr>
                                        <p:cTn id="62" dur="500" fill="hold"/>
                                        <p:tgtEl>
                                          <p:spTgt spid="4103"/>
                                        </p:tgtEl>
                                        <p:attrNameLst>
                                          <p:attrName>ppt_w</p:attrName>
                                        </p:attrNameLst>
                                      </p:cBhvr>
                                      <p:tavLst>
                                        <p:tav tm="0">
                                          <p:val>
                                            <p:fltVal val="0"/>
                                          </p:val>
                                        </p:tav>
                                        <p:tav tm="100000">
                                          <p:val>
                                            <p:strVal val="#ppt_w"/>
                                          </p:val>
                                        </p:tav>
                                      </p:tavLst>
                                    </p:anim>
                                    <p:anim calcmode="lin" valueType="num">
                                      <p:cBhvr>
                                        <p:cTn id="63" dur="500" fill="hold"/>
                                        <p:tgtEl>
                                          <p:spTgt spid="4103"/>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xit" presetSubtype="32" fill="hold" nodeType="clickEffect">
                                  <p:stCondLst>
                                    <p:cond delay="0"/>
                                  </p:stCondLst>
                                  <p:childTnLst>
                                    <p:anim calcmode="lin" valueType="num">
                                      <p:cBhvr>
                                        <p:cTn id="67" dur="500"/>
                                        <p:tgtEl>
                                          <p:spTgt spid="4103"/>
                                        </p:tgtEl>
                                        <p:attrNameLst>
                                          <p:attrName>ppt_w</p:attrName>
                                        </p:attrNameLst>
                                      </p:cBhvr>
                                      <p:tavLst>
                                        <p:tav tm="0">
                                          <p:val>
                                            <p:strVal val="ppt_w"/>
                                          </p:val>
                                        </p:tav>
                                        <p:tav tm="100000">
                                          <p:val>
                                            <p:fltVal val="0"/>
                                          </p:val>
                                        </p:tav>
                                      </p:tavLst>
                                    </p:anim>
                                    <p:anim calcmode="lin" valueType="num">
                                      <p:cBhvr>
                                        <p:cTn id="68" dur="500"/>
                                        <p:tgtEl>
                                          <p:spTgt spid="4103"/>
                                        </p:tgtEl>
                                        <p:attrNameLst>
                                          <p:attrName>ppt_h</p:attrName>
                                        </p:attrNameLst>
                                      </p:cBhvr>
                                      <p:tavLst>
                                        <p:tav tm="0">
                                          <p:val>
                                            <p:strVal val="ppt_h"/>
                                          </p:val>
                                        </p:tav>
                                        <p:tav tm="100000">
                                          <p:val>
                                            <p:fltVal val="0"/>
                                          </p:val>
                                        </p:tav>
                                      </p:tavLst>
                                    </p:anim>
                                    <p:set>
                                      <p:cBhvr>
                                        <p:cTn id="69" dur="1" fill="hold">
                                          <p:stCondLst>
                                            <p:cond delay="499"/>
                                          </p:stCondLst>
                                        </p:cTn>
                                        <p:tgtEl>
                                          <p:spTgt spid="4103"/>
                                        </p:tgtEl>
                                        <p:attrNameLst>
                                          <p:attrName>style.visibility</p:attrName>
                                        </p:attrNameLst>
                                      </p:cBhvr>
                                      <p:to>
                                        <p:strVal val="hidden"/>
                                      </p:to>
                                    </p:set>
                                  </p:childTnLst>
                                </p:cTn>
                              </p:par>
                            </p:childTnLst>
                          </p:cTn>
                        </p:par>
                        <p:par>
                          <p:cTn id="70" fill="hold">
                            <p:stCondLst>
                              <p:cond delay="500"/>
                            </p:stCondLst>
                            <p:childTnLst>
                              <p:par>
                                <p:cTn id="71" presetID="23" presetClass="entr" presetSubtype="16" fill="hold" nodeType="afterEffect">
                                  <p:stCondLst>
                                    <p:cond delay="0"/>
                                  </p:stCondLst>
                                  <p:childTnLst>
                                    <p:set>
                                      <p:cBhvr>
                                        <p:cTn id="72" dur="1" fill="hold">
                                          <p:stCondLst>
                                            <p:cond delay="0"/>
                                          </p:stCondLst>
                                        </p:cTn>
                                        <p:tgtEl>
                                          <p:spTgt spid="4104"/>
                                        </p:tgtEl>
                                        <p:attrNameLst>
                                          <p:attrName>style.visibility</p:attrName>
                                        </p:attrNameLst>
                                      </p:cBhvr>
                                      <p:to>
                                        <p:strVal val="visible"/>
                                      </p:to>
                                    </p:set>
                                    <p:anim calcmode="lin" valueType="num">
                                      <p:cBhvr>
                                        <p:cTn id="73" dur="500" fill="hold"/>
                                        <p:tgtEl>
                                          <p:spTgt spid="4104"/>
                                        </p:tgtEl>
                                        <p:attrNameLst>
                                          <p:attrName>ppt_w</p:attrName>
                                        </p:attrNameLst>
                                      </p:cBhvr>
                                      <p:tavLst>
                                        <p:tav tm="0">
                                          <p:val>
                                            <p:fltVal val="0"/>
                                          </p:val>
                                        </p:tav>
                                        <p:tav tm="100000">
                                          <p:val>
                                            <p:strVal val="#ppt_w"/>
                                          </p:val>
                                        </p:tav>
                                      </p:tavLst>
                                    </p:anim>
                                    <p:anim calcmode="lin" valueType="num">
                                      <p:cBhvr>
                                        <p:cTn id="74" dur="500" fill="hold"/>
                                        <p:tgtEl>
                                          <p:spTgt spid="41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
          <p:cNvSpPr txBox="1">
            <a:spLocks noChangeArrowheads="1"/>
          </p:cNvSpPr>
          <p:nvPr/>
        </p:nvSpPr>
        <p:spPr bwMode="auto">
          <a:xfrm>
            <a:off x="152400" y="101600"/>
            <a:ext cx="6172200" cy="579438"/>
          </a:xfrm>
          <a:prstGeom prst="rect">
            <a:avLst/>
          </a:prstGeom>
          <a:noFill/>
          <a:ln w="9525">
            <a:noFill/>
            <a:miter lim="800000"/>
            <a:headEnd/>
            <a:tailEnd/>
          </a:ln>
        </p:spPr>
        <p:txBody>
          <a:bodyPr>
            <a:spAutoFit/>
          </a:bodyPr>
          <a:lstStyle/>
          <a:p>
            <a:r>
              <a:rPr lang="en-US" sz="3200" u="none"/>
              <a:t>Features of WebShell</a:t>
            </a:r>
          </a:p>
        </p:txBody>
      </p:sp>
      <p:pic>
        <p:nvPicPr>
          <p:cNvPr id="5122" name="Picture 2"/>
          <p:cNvPicPr>
            <a:picLocks noChangeAspect="1" noChangeArrowheads="1"/>
          </p:cNvPicPr>
          <p:nvPr/>
        </p:nvPicPr>
        <p:blipFill>
          <a:blip r:embed="rId2" cstate="print"/>
          <a:srcRect/>
          <a:stretch>
            <a:fillRect/>
          </a:stretch>
        </p:blipFill>
        <p:spPr bwMode="auto">
          <a:xfrm>
            <a:off x="22225" y="1905000"/>
            <a:ext cx="9099550" cy="1579563"/>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0" y="1295400"/>
            <a:ext cx="8913813" cy="4778375"/>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152400" y="2514600"/>
            <a:ext cx="8767763" cy="18272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xit" presetSubtype="32" fill="hold" nodeType="clickEffect">
                                  <p:stCondLst>
                                    <p:cond delay="0"/>
                                  </p:stCondLst>
                                  <p:childTnLst>
                                    <p:anim calcmode="lin" valueType="num">
                                      <p:cBhvr>
                                        <p:cTn id="12" dur="500"/>
                                        <p:tgtEl>
                                          <p:spTgt spid="5122"/>
                                        </p:tgtEl>
                                        <p:attrNameLst>
                                          <p:attrName>ppt_w</p:attrName>
                                        </p:attrNameLst>
                                      </p:cBhvr>
                                      <p:tavLst>
                                        <p:tav tm="0">
                                          <p:val>
                                            <p:strVal val="ppt_w"/>
                                          </p:val>
                                        </p:tav>
                                        <p:tav tm="100000">
                                          <p:val>
                                            <p:fltVal val="0"/>
                                          </p:val>
                                        </p:tav>
                                      </p:tavLst>
                                    </p:anim>
                                    <p:anim calcmode="lin" valueType="num">
                                      <p:cBhvr>
                                        <p:cTn id="13" dur="500"/>
                                        <p:tgtEl>
                                          <p:spTgt spid="5122"/>
                                        </p:tgtEl>
                                        <p:attrNameLst>
                                          <p:attrName>ppt_h</p:attrName>
                                        </p:attrNameLst>
                                      </p:cBhvr>
                                      <p:tavLst>
                                        <p:tav tm="0">
                                          <p:val>
                                            <p:strVal val="ppt_h"/>
                                          </p:val>
                                        </p:tav>
                                        <p:tav tm="100000">
                                          <p:val>
                                            <p:fltVal val="0"/>
                                          </p:val>
                                        </p:tav>
                                      </p:tavLst>
                                    </p:anim>
                                    <p:set>
                                      <p:cBhvr>
                                        <p:cTn id="14" dur="1" fill="hold">
                                          <p:stCondLst>
                                            <p:cond delay="499"/>
                                          </p:stCondLst>
                                        </p:cTn>
                                        <p:tgtEl>
                                          <p:spTgt spid="5122"/>
                                        </p:tgtEl>
                                        <p:attrNameLst>
                                          <p:attrName>style.visibility</p:attrName>
                                        </p:attrNameLst>
                                      </p:cBhvr>
                                      <p:to>
                                        <p:strVal val="hidden"/>
                                      </p:to>
                                    </p:set>
                                  </p:childTnLst>
                                </p:cTn>
                              </p:par>
                            </p:childTnLst>
                          </p:cTn>
                        </p:par>
                        <p:par>
                          <p:cTn id="15" fill="hold">
                            <p:stCondLst>
                              <p:cond delay="500"/>
                            </p:stCondLst>
                            <p:childTnLst>
                              <p:par>
                                <p:cTn id="16" presetID="23" presetClass="entr" presetSubtype="16" fill="hold" nodeType="afterEffect">
                                  <p:stCondLst>
                                    <p:cond delay="0"/>
                                  </p:stCondLst>
                                  <p:childTnLst>
                                    <p:set>
                                      <p:cBhvr>
                                        <p:cTn id="17" dur="1" fill="hold">
                                          <p:stCondLst>
                                            <p:cond delay="0"/>
                                          </p:stCondLst>
                                        </p:cTn>
                                        <p:tgtEl>
                                          <p:spTgt spid="5123"/>
                                        </p:tgtEl>
                                        <p:attrNameLst>
                                          <p:attrName>style.visibility</p:attrName>
                                        </p:attrNameLst>
                                      </p:cBhvr>
                                      <p:to>
                                        <p:strVal val="visible"/>
                                      </p:to>
                                    </p:set>
                                    <p:anim calcmode="lin" valueType="num">
                                      <p:cBhvr>
                                        <p:cTn id="18" dur="500" fill="hold"/>
                                        <p:tgtEl>
                                          <p:spTgt spid="5123"/>
                                        </p:tgtEl>
                                        <p:attrNameLst>
                                          <p:attrName>ppt_w</p:attrName>
                                        </p:attrNameLst>
                                      </p:cBhvr>
                                      <p:tavLst>
                                        <p:tav tm="0">
                                          <p:val>
                                            <p:fltVal val="0"/>
                                          </p:val>
                                        </p:tav>
                                        <p:tav tm="100000">
                                          <p:val>
                                            <p:strVal val="#ppt_w"/>
                                          </p:val>
                                        </p:tav>
                                      </p:tavLst>
                                    </p:anim>
                                    <p:anim calcmode="lin" valueType="num">
                                      <p:cBhvr>
                                        <p:cTn id="19" dur="500" fill="hold"/>
                                        <p:tgtEl>
                                          <p:spTgt spid="5123"/>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xit" presetSubtype="32" fill="hold" nodeType="clickEffect">
                                  <p:stCondLst>
                                    <p:cond delay="0"/>
                                  </p:stCondLst>
                                  <p:childTnLst>
                                    <p:anim calcmode="lin" valueType="num">
                                      <p:cBhvr>
                                        <p:cTn id="23" dur="500"/>
                                        <p:tgtEl>
                                          <p:spTgt spid="5123"/>
                                        </p:tgtEl>
                                        <p:attrNameLst>
                                          <p:attrName>ppt_w</p:attrName>
                                        </p:attrNameLst>
                                      </p:cBhvr>
                                      <p:tavLst>
                                        <p:tav tm="0">
                                          <p:val>
                                            <p:strVal val="ppt_w"/>
                                          </p:val>
                                        </p:tav>
                                        <p:tav tm="100000">
                                          <p:val>
                                            <p:fltVal val="0"/>
                                          </p:val>
                                        </p:tav>
                                      </p:tavLst>
                                    </p:anim>
                                    <p:anim calcmode="lin" valueType="num">
                                      <p:cBhvr>
                                        <p:cTn id="24" dur="500"/>
                                        <p:tgtEl>
                                          <p:spTgt spid="5123"/>
                                        </p:tgtEl>
                                        <p:attrNameLst>
                                          <p:attrName>ppt_h</p:attrName>
                                        </p:attrNameLst>
                                      </p:cBhvr>
                                      <p:tavLst>
                                        <p:tav tm="0">
                                          <p:val>
                                            <p:strVal val="ppt_h"/>
                                          </p:val>
                                        </p:tav>
                                        <p:tav tm="100000">
                                          <p:val>
                                            <p:fltVal val="0"/>
                                          </p:val>
                                        </p:tav>
                                      </p:tavLst>
                                    </p:anim>
                                    <p:set>
                                      <p:cBhvr>
                                        <p:cTn id="25" dur="1" fill="hold">
                                          <p:stCondLst>
                                            <p:cond delay="499"/>
                                          </p:stCondLst>
                                        </p:cTn>
                                        <p:tgtEl>
                                          <p:spTgt spid="5123"/>
                                        </p:tgtEl>
                                        <p:attrNameLst>
                                          <p:attrName>style.visibility</p:attrName>
                                        </p:attrNameLst>
                                      </p:cBhvr>
                                      <p:to>
                                        <p:strVal val="hidden"/>
                                      </p:to>
                                    </p:se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5124"/>
                                        </p:tgtEl>
                                        <p:attrNameLst>
                                          <p:attrName>style.visibility</p:attrName>
                                        </p:attrNameLst>
                                      </p:cBhvr>
                                      <p:to>
                                        <p:strVal val="visible"/>
                                      </p:to>
                                    </p:set>
                                    <p:anim calcmode="lin" valueType="num">
                                      <p:cBhvr>
                                        <p:cTn id="29" dur="500" fill="hold"/>
                                        <p:tgtEl>
                                          <p:spTgt spid="5124"/>
                                        </p:tgtEl>
                                        <p:attrNameLst>
                                          <p:attrName>ppt_w</p:attrName>
                                        </p:attrNameLst>
                                      </p:cBhvr>
                                      <p:tavLst>
                                        <p:tav tm="0">
                                          <p:val>
                                            <p:fltVal val="0"/>
                                          </p:val>
                                        </p:tav>
                                        <p:tav tm="100000">
                                          <p:val>
                                            <p:strVal val="#ppt_w"/>
                                          </p:val>
                                        </p:tav>
                                      </p:tavLst>
                                    </p:anim>
                                    <p:anim calcmode="lin" valueType="num">
                                      <p:cBhvr>
                                        <p:cTn id="30" dur="500" fill="hold"/>
                                        <p:tgtEl>
                                          <p:spTgt spid="51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2"/>
          <p:cNvSpPr txBox="1">
            <a:spLocks noChangeArrowheads="1"/>
          </p:cNvSpPr>
          <p:nvPr/>
        </p:nvSpPr>
        <p:spPr bwMode="auto">
          <a:xfrm>
            <a:off x="228600" y="3048000"/>
            <a:ext cx="8534400" cy="519113"/>
          </a:xfrm>
          <a:prstGeom prst="rect">
            <a:avLst/>
          </a:prstGeom>
          <a:noFill/>
          <a:ln w="9525">
            <a:noFill/>
            <a:miter lim="800000"/>
            <a:headEnd/>
            <a:tailEnd/>
          </a:ln>
        </p:spPr>
        <p:txBody>
          <a:bodyPr>
            <a:spAutoFit/>
          </a:bodyPr>
          <a:lstStyle/>
          <a:p>
            <a:pPr algn="ctr"/>
            <a:r>
              <a:rPr lang="en-US" u="none"/>
              <a:t>Attacks on end systems/users</a:t>
            </a:r>
            <a:endParaRPr lang="en-IN" u="none"/>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
          <p:cNvSpPr txBox="1">
            <a:spLocks noChangeArrowheads="1"/>
          </p:cNvSpPr>
          <p:nvPr/>
        </p:nvSpPr>
        <p:spPr bwMode="auto">
          <a:xfrm>
            <a:off x="228600" y="3048000"/>
            <a:ext cx="853440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algn="ctr" eaLnBrk="1" fontAlgn="base" hangingPunct="1">
              <a:spcBef>
                <a:spcPct val="0"/>
              </a:spcBef>
              <a:spcAft>
                <a:spcPct val="0"/>
              </a:spcAft>
            </a:pPr>
            <a:r>
              <a:rPr lang="en-US" u="none" smtClean="0">
                <a:solidFill>
                  <a:srgbClr val="000000"/>
                </a:solidFill>
              </a:rPr>
              <a:t>Crimeware - modalities</a:t>
            </a:r>
            <a:endParaRPr lang="en-IN" u="none" smtClean="0">
              <a:solidFill>
                <a:srgbClr val="000000"/>
              </a:solidFill>
            </a:endParaRPr>
          </a:p>
        </p:txBody>
      </p:sp>
    </p:spTree>
    <p:extLst>
      <p:ext uri="{BB962C8B-B14F-4D97-AF65-F5344CB8AC3E}">
        <p14:creationId xmlns:p14="http://schemas.microsoft.com/office/powerpoint/2010/main" xmlns="" val="11689780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0" y="0"/>
            <a:ext cx="6248400" cy="609600"/>
          </a:xfrm>
        </p:spPr>
        <p:txBody>
          <a:bodyPr/>
          <a:lstStyle/>
          <a:p>
            <a:pPr algn="l"/>
            <a:r>
              <a:rPr lang="en-US" sz="2900" smtClean="0"/>
              <a:t>Captured data ..Nethell Trojan</a:t>
            </a:r>
          </a:p>
        </p:txBody>
      </p:sp>
      <p:sp>
        <p:nvSpPr>
          <p:cNvPr id="36867" name="Rectangle 3"/>
          <p:cNvSpPr>
            <a:spLocks noGrp="1" noChangeArrowheads="1"/>
          </p:cNvSpPr>
          <p:nvPr>
            <p:ph type="body" idx="4294967295"/>
          </p:nvPr>
        </p:nvSpPr>
        <p:spPr>
          <a:xfrm>
            <a:off x="228600" y="609600"/>
            <a:ext cx="8686800" cy="6019800"/>
          </a:xfrm>
        </p:spPr>
        <p:txBody>
          <a:bodyPr/>
          <a:lstStyle/>
          <a:p>
            <a:pPr>
              <a:lnSpc>
                <a:spcPct val="80000"/>
              </a:lnSpc>
            </a:pPr>
            <a:endParaRPr lang="en-US" sz="1800" b="1" smtClean="0"/>
          </a:p>
          <a:p>
            <a:pPr>
              <a:lnSpc>
                <a:spcPct val="80000"/>
              </a:lnSpc>
            </a:pPr>
            <a:r>
              <a:rPr lang="pt-BR" altLang="zh-CN" sz="1800" b="1" smtClean="0">
                <a:latin typeface="Courier New" pitchFamily="49" charset="0"/>
                <a:ea typeface="SimSun" pitchFamily="2" charset="-122"/>
              </a:rPr>
              <a:t>Timestamp: xx.0x.200x 02:08:10</a:t>
            </a:r>
            <a:endParaRPr lang="en-US" altLang="zh-CN" sz="1800" b="1" smtClean="0">
              <a:latin typeface="Times New Roman" pitchFamily="18" charset="0"/>
              <a:ea typeface="SimSun" pitchFamily="2" charset="-122"/>
            </a:endParaRPr>
          </a:p>
          <a:p>
            <a:pPr>
              <a:lnSpc>
                <a:spcPct val="80000"/>
              </a:lnSpc>
            </a:pPr>
            <a:r>
              <a:rPr lang="pt-BR" altLang="zh-CN" sz="1800" b="1" smtClean="0">
                <a:latin typeface="Courier New" pitchFamily="49" charset="0"/>
                <a:ea typeface="SimSun" pitchFamily="2" charset="-122"/>
              </a:rPr>
              <a:t>URL: https://www.bank.com/xxxxbank/login/loginpage_xx.jsp</a:t>
            </a:r>
            <a:r>
              <a:rPr lang="en-US" altLang="zh-CN" sz="1800" b="1" smtClean="0">
                <a:ea typeface="SimSun" pitchFamily="2" charset="-122"/>
              </a:rPr>
              <a:t> </a:t>
            </a:r>
          </a:p>
          <a:p>
            <a:pPr>
              <a:lnSpc>
                <a:spcPct val="80000"/>
              </a:lnSpc>
            </a:pPr>
            <a:r>
              <a:rPr lang="pt-BR" altLang="zh-CN" sz="1800" b="1" smtClean="0">
                <a:latin typeface="Courier New" pitchFamily="49" charset="0"/>
                <a:ea typeface="SimSun" pitchFamily="2" charset="-122"/>
              </a:rPr>
              <a:t>Captured Data</a:t>
            </a:r>
            <a:r>
              <a:rPr lang="en-US" altLang="zh-CN" sz="1800" b="1" smtClean="0">
                <a:ea typeface="SimSun" pitchFamily="2" charset="-122"/>
              </a:rPr>
              <a:t> </a:t>
            </a:r>
          </a:p>
          <a:p>
            <a:pPr>
              <a:lnSpc>
                <a:spcPct val="80000"/>
              </a:lnSpc>
            </a:pPr>
            <a:r>
              <a:rPr lang="pt-BR" altLang="zh-CN" sz="1800" b="1" smtClean="0">
                <a:latin typeface="Courier New" pitchFamily="49" charset="0"/>
                <a:ea typeface="SimSun" pitchFamily="2" charset="-122"/>
              </a:rPr>
              <a:t>[URL: https://www.bank.com/xxxxbank/login/loginpage_xx.jsp]</a:t>
            </a:r>
            <a:endParaRPr lang="en-US" altLang="zh-CN" sz="1800" b="1" smtClean="0">
              <a:latin typeface="Times New Roman" pitchFamily="18" charset="0"/>
              <a:ea typeface="SimSun" pitchFamily="2" charset="-122"/>
            </a:endParaRPr>
          </a:p>
          <a:p>
            <a:pPr>
              <a:lnSpc>
                <a:spcPct val="80000"/>
              </a:lnSpc>
            </a:pPr>
            <a:r>
              <a:rPr lang="pt-BR" altLang="zh-CN" sz="1800" b="1" smtClean="0">
                <a:solidFill>
                  <a:srgbClr val="FF0000"/>
                </a:solidFill>
                <a:latin typeface="Courier New" pitchFamily="49" charset="0"/>
                <a:ea typeface="SimSun" pitchFamily="2" charset="-122"/>
              </a:rPr>
              <a:t>User_Id=KEYLOGGED:xxxxxxxxxxxxxxx KEYSREAD:xxxxxxxxxxx</a:t>
            </a:r>
            <a:endParaRPr lang="en-US" altLang="zh-CN" sz="1800" b="1" smtClean="0">
              <a:latin typeface="Times New Roman" pitchFamily="18" charset="0"/>
              <a:ea typeface="SimSun" pitchFamily="2" charset="-122"/>
            </a:endParaRPr>
          </a:p>
          <a:p>
            <a:pPr>
              <a:lnSpc>
                <a:spcPct val="80000"/>
              </a:lnSpc>
            </a:pPr>
            <a:r>
              <a:rPr lang="pt-BR" altLang="zh-CN" sz="1800" b="1" smtClean="0">
                <a:latin typeface="Courier New" pitchFamily="49" charset="0"/>
                <a:ea typeface="SimSun" pitchFamily="2" charset="-122"/>
              </a:rPr>
              <a:t>Timestamp: xx.0x.200x 02:08:12</a:t>
            </a:r>
            <a:endParaRPr lang="en-US" altLang="zh-CN" sz="1800" b="1" smtClean="0">
              <a:latin typeface="Times New Roman" pitchFamily="18" charset="0"/>
              <a:ea typeface="SimSun" pitchFamily="2" charset="-122"/>
            </a:endParaRPr>
          </a:p>
          <a:p>
            <a:pPr>
              <a:lnSpc>
                <a:spcPct val="80000"/>
              </a:lnSpc>
            </a:pPr>
            <a:r>
              <a:rPr lang="pt-BR" altLang="zh-CN" sz="1800" b="1" smtClean="0">
                <a:latin typeface="Courier New" pitchFamily="49" charset="0"/>
                <a:ea typeface="SimSun" pitchFamily="2" charset="-122"/>
              </a:rPr>
              <a:t>URL: https://www.bank.com/infoasp/login/pop.htm?</a:t>
            </a:r>
            <a:r>
              <a:rPr lang="pt-BR" altLang="zh-CN" sz="1800" b="1" smtClean="0">
                <a:solidFill>
                  <a:srgbClr val="FF0000"/>
                </a:solidFill>
                <a:latin typeface="Courier New" pitchFamily="49" charset="0"/>
                <a:ea typeface="SimSun" pitchFamily="2" charset="-122"/>
              </a:rPr>
              <a:t>textfield=xxxxxx</a:t>
            </a:r>
            <a:endParaRPr lang="en-US" altLang="zh-CN" sz="1800" b="1" smtClean="0">
              <a:latin typeface="Times New Roman" pitchFamily="18" charset="0"/>
              <a:ea typeface="SimSun" pitchFamily="2" charset="-122"/>
            </a:endParaRPr>
          </a:p>
          <a:p>
            <a:pPr>
              <a:lnSpc>
                <a:spcPct val="80000"/>
              </a:lnSpc>
              <a:buFontTx/>
              <a:buNone/>
            </a:pPr>
            <a:r>
              <a:rPr lang="pt-BR" altLang="zh-CN" sz="1800" b="1" smtClean="0">
                <a:latin typeface="Courier New" pitchFamily="49" charset="0"/>
                <a:ea typeface="SimSun" pitchFamily="2" charset="-122"/>
              </a:rPr>
              <a:t>	Captured Data </a:t>
            </a:r>
            <a:endParaRPr lang="en-US" altLang="zh-CN" sz="1800" b="1" smtClean="0">
              <a:latin typeface="Times New Roman" pitchFamily="18" charset="0"/>
              <a:ea typeface="SimSun" pitchFamily="2" charset="-122"/>
            </a:endParaRPr>
          </a:p>
          <a:p>
            <a:pPr>
              <a:lnSpc>
                <a:spcPct val="80000"/>
              </a:lnSpc>
              <a:buFontTx/>
              <a:buNone/>
            </a:pPr>
            <a:r>
              <a:rPr lang="pt-BR" altLang="zh-CN" sz="1800" b="1" smtClean="0">
                <a:latin typeface="Courier New" pitchFamily="49" charset="0"/>
                <a:ea typeface="SimSun" pitchFamily="2" charset="-122"/>
              </a:rPr>
              <a:t>	[URL: https://www.bank.com/infoasp/login/pop.htm?textfield=xxxxx]</a:t>
            </a:r>
            <a:endParaRPr lang="en-US" altLang="zh-CN" sz="1800" b="1" smtClean="0">
              <a:latin typeface="Times New Roman" pitchFamily="18" charset="0"/>
              <a:ea typeface="SimSun" pitchFamily="2" charset="-122"/>
            </a:endParaRPr>
          </a:p>
          <a:p>
            <a:pPr>
              <a:lnSpc>
                <a:spcPct val="80000"/>
              </a:lnSpc>
            </a:pPr>
            <a:r>
              <a:rPr lang="pt-BR" altLang="zh-CN" sz="1800" b="1" smtClean="0">
                <a:solidFill>
                  <a:srgbClr val="FF0000"/>
                </a:solidFill>
                <a:latin typeface="Courier New" pitchFamily="49" charset="0"/>
                <a:ea typeface="SimSun" pitchFamily="2" charset="-122"/>
              </a:rPr>
              <a:t>textfield=KEYLOGGED:xxxxxxxxxxxxxxxx  KEYSREAD:WWWWNNNN</a:t>
            </a:r>
            <a:endParaRPr lang="en-US" altLang="zh-CN" sz="1800" b="1" smtClean="0">
              <a:latin typeface="Times New Roman" pitchFamily="18" charset="0"/>
              <a:ea typeface="SimSun" pitchFamily="2" charset="-122"/>
            </a:endParaRPr>
          </a:p>
          <a:p>
            <a:pPr>
              <a:lnSpc>
                <a:spcPct val="80000"/>
              </a:lnSpc>
            </a:pPr>
            <a:r>
              <a:rPr lang="pt-BR" altLang="zh-CN" sz="1800" b="1" smtClean="0">
                <a:latin typeface="Courier New" pitchFamily="49" charset="0"/>
                <a:ea typeface="SimSun" pitchFamily="2" charset="-122"/>
              </a:rPr>
              <a:t>[https://www.BANK.COM/ubank/NewLoginServlet]</a:t>
            </a:r>
            <a:endParaRPr lang="en-US" altLang="zh-CN" sz="1800" b="1" smtClean="0">
              <a:latin typeface="Times New Roman" pitchFamily="18" charset="0"/>
              <a:ea typeface="SimSun" pitchFamily="2" charset="-122"/>
            </a:endParaRPr>
          </a:p>
          <a:p>
            <a:pPr>
              <a:lnSpc>
                <a:spcPct val="80000"/>
              </a:lnSpc>
            </a:pPr>
            <a:r>
              <a:rPr lang="pt-BR" altLang="zh-CN" sz="1800" b="1" smtClean="0">
                <a:latin typeface="Courier New" pitchFamily="49" charset="0"/>
                <a:ea typeface="SimSun" pitchFamily="2" charset="-122"/>
              </a:rPr>
              <a:t>Login Page</a:t>
            </a:r>
            <a:endParaRPr lang="en-US" altLang="zh-CN" sz="1800" b="1" smtClean="0">
              <a:latin typeface="Times New Roman" pitchFamily="18" charset="0"/>
              <a:ea typeface="SimSun" pitchFamily="2" charset="-122"/>
            </a:endParaRPr>
          </a:p>
          <a:p>
            <a:pPr>
              <a:lnSpc>
                <a:spcPct val="80000"/>
              </a:lnSpc>
            </a:pPr>
            <a:r>
              <a:rPr lang="pt-BR" altLang="zh-CN" sz="1800" b="1" smtClean="0">
                <a:solidFill>
                  <a:srgbClr val="FF0000"/>
                </a:solidFill>
                <a:latin typeface="Courier New" pitchFamily="49" charset="0"/>
                <a:ea typeface="SimSun" pitchFamily="2" charset="-122"/>
              </a:rPr>
              <a:t>User_Id=-------16digits-------</a:t>
            </a:r>
            <a:endParaRPr lang="en-US" altLang="zh-CN" sz="1800" b="1" smtClean="0">
              <a:latin typeface="Times New Roman" pitchFamily="18" charset="0"/>
              <a:ea typeface="SimSun" pitchFamily="2" charset="-122"/>
            </a:endParaRPr>
          </a:p>
          <a:p>
            <a:pPr>
              <a:lnSpc>
                <a:spcPct val="80000"/>
              </a:lnSpc>
            </a:pPr>
            <a:r>
              <a:rPr lang="pt-BR" altLang="zh-CN" sz="1800" b="1" smtClean="0">
                <a:solidFill>
                  <a:srgbClr val="FF0000"/>
                </a:solidFill>
                <a:latin typeface="Courier New" pitchFamily="49" charset="0"/>
                <a:ea typeface="SimSun" pitchFamily="2" charset="-122"/>
              </a:rPr>
              <a:t>PassWd=xxxxxxxxxx</a:t>
            </a:r>
            <a:endParaRPr lang="en-US" altLang="zh-CN" sz="1800" b="1" smtClean="0">
              <a:latin typeface="Times New Roman" pitchFamily="18" charset="0"/>
              <a:ea typeface="SimSun" pitchFamily="2" charset="-122"/>
            </a:endParaRPr>
          </a:p>
          <a:p>
            <a:pPr>
              <a:lnSpc>
                <a:spcPct val="80000"/>
              </a:lnSpc>
            </a:pPr>
            <a:r>
              <a:rPr lang="nl-NL" altLang="zh-CN" sz="1800" b="1" smtClean="0">
                <a:latin typeface="Courier New" pitchFamily="49" charset="0"/>
                <a:ea typeface="SimSun" pitchFamily="2" charset="-122"/>
              </a:rPr>
              <a:t>lang=en</a:t>
            </a:r>
            <a:endParaRPr lang="en-US" altLang="zh-CN" sz="1800" b="1" smtClean="0">
              <a:latin typeface="Times New Roman" pitchFamily="18" charset="0"/>
              <a:ea typeface="SimSun" pitchFamily="2" charset="-122"/>
            </a:endParaRPr>
          </a:p>
          <a:p>
            <a:pPr>
              <a:lnSpc>
                <a:spcPct val="80000"/>
              </a:lnSpc>
            </a:pPr>
            <a:r>
              <a:rPr lang="nl-NL" altLang="zh-CN" sz="1800" b="1" smtClean="0">
                <a:latin typeface="Courier New" pitchFamily="49" charset="0"/>
                <a:ea typeface="SimSun" pitchFamily="2" charset="-122"/>
              </a:rPr>
              <a:t>PIN_type=</a:t>
            </a:r>
            <a:endParaRPr lang="en-US" altLang="zh-CN" sz="1800" b="1" smtClean="0">
              <a:latin typeface="Times New Roman" pitchFamily="18" charset="0"/>
              <a:ea typeface="SimSun" pitchFamily="2" charset="-122"/>
            </a:endParaRPr>
          </a:p>
          <a:p>
            <a:pPr>
              <a:lnSpc>
                <a:spcPct val="80000"/>
              </a:lnSpc>
            </a:pPr>
            <a:r>
              <a:rPr lang="nl-NL" altLang="zh-CN" sz="1800" b="1" smtClean="0">
                <a:latin typeface="Courier New" pitchFamily="49" charset="0"/>
                <a:ea typeface="SimSun" pitchFamily="2" charset="-122"/>
              </a:rPr>
              <a:t>browserType=</a:t>
            </a:r>
            <a:endParaRPr lang="en-US" altLang="zh-CN" sz="1800" b="1" smtClean="0">
              <a:latin typeface="Times New Roman" pitchFamily="18" charset="0"/>
              <a:ea typeface="SimSun" pitchFamily="2" charset="-122"/>
            </a:endParaRPr>
          </a:p>
          <a:p>
            <a:pPr>
              <a:lnSpc>
                <a:spcPct val="80000"/>
              </a:lnSpc>
            </a:pPr>
            <a:r>
              <a:rPr lang="fr-FR" altLang="zh-CN" sz="1800" b="1" smtClean="0">
                <a:latin typeface="Courier New" pitchFamily="49" charset="0"/>
                <a:ea typeface="SimSun" pitchFamily="2" charset="-122"/>
              </a:rPr>
              <a:t>nickname=wwwwnnnn</a:t>
            </a:r>
            <a:endParaRPr lang="en-US" altLang="zh-CN" sz="1800" b="1" smtClean="0">
              <a:latin typeface="Times New Roman" pitchFamily="18" charset="0"/>
              <a:ea typeface="SimSun" pitchFamily="2" charset="-122"/>
            </a:endParaRPr>
          </a:p>
          <a:p>
            <a:pPr>
              <a:lnSpc>
                <a:spcPct val="80000"/>
              </a:lnSpc>
            </a:pPr>
            <a:endParaRPr lang="en-US" sz="1800" b="1" smtClean="0"/>
          </a:p>
        </p:txBody>
      </p:sp>
    </p:spTree>
    <p:extLst>
      <p:ext uri="{BB962C8B-B14F-4D97-AF65-F5344CB8AC3E}">
        <p14:creationId xmlns:p14="http://schemas.microsoft.com/office/powerpoint/2010/main" xmlns="" val="325576551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0" y="0"/>
            <a:ext cx="5029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eaLnBrk="0" fontAlgn="base" hangingPunct="0">
              <a:spcBef>
                <a:spcPct val="0"/>
              </a:spcBef>
              <a:spcAft>
                <a:spcPct val="0"/>
              </a:spcAft>
            </a:pPr>
            <a:r>
              <a:rPr lang="en-US" sz="2500" smtClean="0">
                <a:solidFill>
                  <a:srgbClr val="000000"/>
                </a:solidFill>
              </a:rPr>
              <a:t>Metafisher – C&amp;C Portal</a:t>
            </a:r>
          </a:p>
        </p:txBody>
      </p:sp>
      <p:graphicFrame>
        <p:nvGraphicFramePr>
          <p:cNvPr id="4098" name="Object 3"/>
          <p:cNvGraphicFramePr>
            <a:graphicFrameLocks noChangeAspect="1"/>
          </p:cNvGraphicFramePr>
          <p:nvPr/>
        </p:nvGraphicFramePr>
        <p:xfrm>
          <a:off x="228600" y="762000"/>
          <a:ext cx="8610600" cy="5672138"/>
        </p:xfrm>
        <a:graphic>
          <a:graphicData uri="http://schemas.openxmlformats.org/presentationml/2006/ole">
            <p:oleObj spid="_x0000_s44044" name="Bitmap Image" r:id="rId3" imgW="10971429" imgH="8228571" progId="PBrush">
              <p:embed/>
            </p:oleObj>
          </a:graphicData>
        </a:graphic>
      </p:graphicFrame>
    </p:spTree>
    <p:extLst>
      <p:ext uri="{BB962C8B-B14F-4D97-AF65-F5344CB8AC3E}">
        <p14:creationId xmlns:p14="http://schemas.microsoft.com/office/powerpoint/2010/main" xmlns="" val="2620700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age Mechanism</a:t>
            </a:r>
            <a:endParaRPr lang="en-IN" dirty="0"/>
          </a:p>
        </p:txBody>
      </p:sp>
      <p:sp>
        <p:nvSpPr>
          <p:cNvPr id="3" name="Content Placeholder 2"/>
          <p:cNvSpPr>
            <a:spLocks noGrp="1"/>
          </p:cNvSpPr>
          <p:nvPr>
            <p:ph idx="1"/>
          </p:nvPr>
        </p:nvSpPr>
        <p:spPr>
          <a:xfrm>
            <a:off x="179512" y="2636912"/>
            <a:ext cx="8856984" cy="1036712"/>
          </a:xfrm>
        </p:spPr>
        <p:txBody>
          <a:bodyPr/>
          <a:lstStyle/>
          <a:p>
            <a:pPr algn="ctr">
              <a:buNone/>
            </a:pPr>
            <a:r>
              <a:rPr lang="en-IN" dirty="0" smtClean="0">
                <a:solidFill>
                  <a:schemeClr val="tx1"/>
                </a:solidFill>
                <a:latin typeface="+mn-lt"/>
                <a:ea typeface="+mn-ea"/>
                <a:cs typeface="+mn-cs"/>
              </a:rPr>
              <a:t>Drive-by-download</a:t>
            </a:r>
            <a:endParaRPr lang="en-IN"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				</a:t>
            </a: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428FEF44-37FB-4FBB-8997-4563AE0116EB}" type="slidenum">
              <a:rPr lang="en-US" smtClean="0">
                <a:solidFill>
                  <a:srgbClr val="000000"/>
                </a:solidFill>
              </a:rPr>
              <a:pPr>
                <a:defRPr/>
              </a:pPr>
              <a:t>9</a:t>
            </a:fld>
            <a:endParaRPr lang="en-US">
              <a:solidFill>
                <a:srgbClr val="000000"/>
              </a:solidFill>
            </a:endParaRPr>
          </a:p>
        </p:txBody>
      </p:sp>
    </p:spTree>
    <p:extLst>
      <p:ext uri="{BB962C8B-B14F-4D97-AF65-F5344CB8AC3E}">
        <p14:creationId xmlns:p14="http://schemas.microsoft.com/office/powerpoint/2010/main" xmlns="" val="137465311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152400" y="152400"/>
            <a:ext cx="6400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eaLnBrk="0" fontAlgn="base" hangingPunct="0">
              <a:spcBef>
                <a:spcPct val="0"/>
              </a:spcBef>
              <a:spcAft>
                <a:spcPct val="0"/>
              </a:spcAft>
            </a:pPr>
            <a:r>
              <a:rPr lang="en-US" sz="2500" smtClean="0">
                <a:solidFill>
                  <a:srgbClr val="000000"/>
                </a:solidFill>
              </a:rPr>
              <a:t>Metafisher- C&amp;C Portal</a:t>
            </a:r>
          </a:p>
        </p:txBody>
      </p:sp>
      <p:graphicFrame>
        <p:nvGraphicFramePr>
          <p:cNvPr id="5122" name="Object 3"/>
          <p:cNvGraphicFramePr>
            <a:graphicFrameLocks noChangeAspect="1"/>
          </p:cNvGraphicFramePr>
          <p:nvPr/>
        </p:nvGraphicFramePr>
        <p:xfrm>
          <a:off x="304800" y="762000"/>
          <a:ext cx="8534400" cy="5562600"/>
        </p:xfrm>
        <a:graphic>
          <a:graphicData uri="http://schemas.openxmlformats.org/presentationml/2006/ole">
            <p:oleObj spid="_x0000_s45068" name="Bitmap Image" r:id="rId3" imgW="10971429" imgH="8228571" progId="PBrush">
              <p:embed/>
            </p:oleObj>
          </a:graphicData>
        </a:graphic>
      </p:graphicFrame>
    </p:spTree>
    <p:extLst>
      <p:ext uri="{BB962C8B-B14F-4D97-AF65-F5344CB8AC3E}">
        <p14:creationId xmlns:p14="http://schemas.microsoft.com/office/powerpoint/2010/main" xmlns="" val="35963945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endParaRPr lang="en-US" smtClean="0"/>
          </a:p>
        </p:txBody>
      </p:sp>
      <p:pic>
        <p:nvPicPr>
          <p:cNvPr id="37891" name="Picture 3" descr="addnewsploit"/>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228600" y="762000"/>
            <a:ext cx="8610600" cy="5638800"/>
          </a:xfrm>
          <a:noFill/>
        </p:spPr>
      </p:pic>
      <p:sp>
        <p:nvSpPr>
          <p:cNvPr id="37892" name="Rectangle 4"/>
          <p:cNvSpPr>
            <a:spLocks noChangeArrowheads="1"/>
          </p:cNvSpPr>
          <p:nvPr/>
        </p:nvSpPr>
        <p:spPr bwMode="auto">
          <a:xfrm>
            <a:off x="0" y="0"/>
            <a:ext cx="71628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fontAlgn="base">
              <a:spcBef>
                <a:spcPct val="0"/>
              </a:spcBef>
              <a:spcAft>
                <a:spcPct val="0"/>
              </a:spcAft>
            </a:pPr>
            <a:r>
              <a:rPr lang="en-US" sz="2800" smtClean="0">
                <a:solidFill>
                  <a:srgbClr val="000000"/>
                </a:solidFill>
              </a:rPr>
              <a:t>Metafisher – Management of Exploits</a:t>
            </a:r>
          </a:p>
        </p:txBody>
      </p:sp>
    </p:spTree>
    <p:extLst>
      <p:ext uri="{BB962C8B-B14F-4D97-AF65-F5344CB8AC3E}">
        <p14:creationId xmlns:p14="http://schemas.microsoft.com/office/powerpoint/2010/main" xmlns="" val="19436039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2"/>
          <p:cNvSpPr txBox="1">
            <a:spLocks noChangeArrowheads="1"/>
          </p:cNvSpPr>
          <p:nvPr/>
        </p:nvSpPr>
        <p:spPr bwMode="auto">
          <a:xfrm>
            <a:off x="228600" y="3048000"/>
            <a:ext cx="853440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algn="ctr" eaLnBrk="1" fontAlgn="base" hangingPunct="1">
              <a:spcBef>
                <a:spcPct val="0"/>
              </a:spcBef>
              <a:spcAft>
                <a:spcPct val="0"/>
              </a:spcAft>
            </a:pPr>
            <a:r>
              <a:rPr lang="en-US" u="none" smtClean="0">
                <a:solidFill>
                  <a:srgbClr val="000000"/>
                </a:solidFill>
              </a:rPr>
              <a:t>Targeted Attacks - APT</a:t>
            </a:r>
            <a:endParaRPr lang="en-IN" u="none" smtClean="0">
              <a:solidFill>
                <a:srgbClr val="000000"/>
              </a:solidFill>
            </a:endParaRPr>
          </a:p>
        </p:txBody>
      </p:sp>
    </p:spTree>
    <p:extLst>
      <p:ext uri="{BB962C8B-B14F-4D97-AF65-F5344CB8AC3E}">
        <p14:creationId xmlns:p14="http://schemas.microsoft.com/office/powerpoint/2010/main" xmlns="" val="127059270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idx="4294967295"/>
          </p:nvPr>
        </p:nvSpPr>
        <p:spPr>
          <a:xfrm>
            <a:off x="0" y="0"/>
            <a:ext cx="8229600" cy="685800"/>
          </a:xfrm>
        </p:spPr>
        <p:txBody>
          <a:bodyPr/>
          <a:lstStyle/>
          <a:p>
            <a:pPr algn="l" eaLnBrk="1" hangingPunct="1"/>
            <a:r>
              <a:rPr lang="en-US" sz="2800" smtClean="0"/>
              <a:t>Targeted attacks</a:t>
            </a:r>
            <a:endParaRPr lang="en-IN" sz="2800" smtClean="0"/>
          </a:p>
        </p:txBody>
      </p:sp>
      <p:sp>
        <p:nvSpPr>
          <p:cNvPr id="49155" name="Content Placeholder 2"/>
          <p:cNvSpPr>
            <a:spLocks noGrp="1"/>
          </p:cNvSpPr>
          <p:nvPr>
            <p:ph idx="4294967295"/>
          </p:nvPr>
        </p:nvSpPr>
        <p:spPr>
          <a:xfrm>
            <a:off x="228600" y="914400"/>
            <a:ext cx="8686800" cy="5486400"/>
          </a:xfrm>
        </p:spPr>
        <p:txBody>
          <a:bodyPr/>
          <a:lstStyle/>
          <a:p>
            <a:r>
              <a:rPr lang="en-US" sz="2400" smtClean="0"/>
              <a:t>Attack specific to an organisation or sector</a:t>
            </a:r>
            <a:endParaRPr lang="en-IN" sz="2400" smtClean="0"/>
          </a:p>
          <a:p>
            <a:r>
              <a:rPr lang="en-IN" sz="2400" smtClean="0"/>
              <a:t>social engineering</a:t>
            </a:r>
          </a:p>
          <a:p>
            <a:pPr lvl="1"/>
            <a:r>
              <a:rPr lang="en-IN" sz="2400" smtClean="0"/>
              <a:t>specially drafted email &amp; sender's account</a:t>
            </a:r>
          </a:p>
          <a:p>
            <a:pPr lvl="1"/>
            <a:r>
              <a:rPr lang="en-US" sz="2400" smtClean="0"/>
              <a:t>Uses context and content relevant to targeted users</a:t>
            </a:r>
            <a:endParaRPr lang="en-IN" sz="2400" smtClean="0"/>
          </a:p>
          <a:p>
            <a:r>
              <a:rPr lang="en-IN" sz="2400" smtClean="0"/>
              <a:t>spoofed/compromised email accounts</a:t>
            </a:r>
          </a:p>
          <a:p>
            <a:r>
              <a:rPr lang="en-IN" sz="2400" smtClean="0"/>
              <a:t>vulnerabilities and exploits</a:t>
            </a:r>
          </a:p>
          <a:p>
            <a:pPr lvl="1"/>
            <a:r>
              <a:rPr lang="en-IN" sz="2400" smtClean="0"/>
              <a:t>MS office, pdf etc.</a:t>
            </a:r>
          </a:p>
          <a:p>
            <a:r>
              <a:rPr lang="en-IN" sz="2400" smtClean="0"/>
              <a:t>Malware - known and crafted</a:t>
            </a:r>
          </a:p>
          <a:p>
            <a:pPr lvl="1"/>
            <a:r>
              <a:rPr lang="en-IN" sz="2400" smtClean="0"/>
              <a:t>poor detection</a:t>
            </a:r>
          </a:p>
          <a:p>
            <a:r>
              <a:rPr lang="en-IN" sz="2400" smtClean="0"/>
              <a:t>stealth channels and information theft</a:t>
            </a:r>
          </a:p>
          <a:p>
            <a:r>
              <a:rPr lang="en-US" sz="2400" smtClean="0"/>
              <a:t>Resilient Command &amp; Control</a:t>
            </a:r>
            <a:endParaRPr lang="en-IN" sz="2400" smtClean="0"/>
          </a:p>
        </p:txBody>
      </p:sp>
    </p:spTree>
    <p:extLst>
      <p:ext uri="{BB962C8B-B14F-4D97-AF65-F5344CB8AC3E}">
        <p14:creationId xmlns:p14="http://schemas.microsoft.com/office/powerpoint/2010/main" xmlns="" val="18457671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idx="4294967295"/>
          </p:nvPr>
        </p:nvSpPr>
        <p:spPr>
          <a:xfrm>
            <a:off x="0" y="0"/>
            <a:ext cx="8229600" cy="685800"/>
          </a:xfrm>
        </p:spPr>
        <p:txBody>
          <a:bodyPr/>
          <a:lstStyle/>
          <a:p>
            <a:pPr algn="l" eaLnBrk="1" hangingPunct="1"/>
            <a:r>
              <a:rPr lang="en-US" sz="2800" smtClean="0"/>
              <a:t>Advance Persistent Threat</a:t>
            </a:r>
            <a:endParaRPr lang="en-IN" sz="2800" smtClean="0"/>
          </a:p>
        </p:txBody>
      </p:sp>
      <p:sp>
        <p:nvSpPr>
          <p:cNvPr id="50179" name="Content Placeholder 2"/>
          <p:cNvSpPr>
            <a:spLocks noGrp="1"/>
          </p:cNvSpPr>
          <p:nvPr>
            <p:ph idx="4294967295"/>
          </p:nvPr>
        </p:nvSpPr>
        <p:spPr>
          <a:xfrm>
            <a:off x="228600" y="914400"/>
            <a:ext cx="8686800" cy="5486400"/>
          </a:xfrm>
        </p:spPr>
        <p:txBody>
          <a:bodyPr/>
          <a:lstStyle/>
          <a:p>
            <a:pPr>
              <a:spcAft>
                <a:spcPts val="600"/>
              </a:spcAft>
            </a:pPr>
            <a:r>
              <a:rPr lang="en-IN" sz="2400" smtClean="0"/>
              <a:t>Usually refers to a group, (such as a foreign nation state government), with both the capability and the intent to persistently and effectively target a specific entity</a:t>
            </a:r>
          </a:p>
          <a:p>
            <a:pPr>
              <a:spcAft>
                <a:spcPts val="600"/>
              </a:spcAft>
            </a:pPr>
            <a:r>
              <a:rPr lang="en-IN" sz="2400" smtClean="0"/>
              <a:t>Advanced – Criminal operators behind the threat utilize the full spectrum of computer intrusion technologies and techniques. Combine multiple attack methodologies and tools in order to reach and compromise their target</a:t>
            </a:r>
          </a:p>
          <a:p>
            <a:pPr>
              <a:spcAft>
                <a:spcPts val="600"/>
              </a:spcAft>
            </a:pPr>
            <a:r>
              <a:rPr lang="en-IN" sz="2400" smtClean="0"/>
              <a:t>Persistent – Operators give priority to a specific task, rather than opportunistically seeking immediate financial gain</a:t>
            </a:r>
          </a:p>
          <a:p>
            <a:pPr>
              <a:spcAft>
                <a:spcPts val="600"/>
              </a:spcAft>
            </a:pPr>
            <a:r>
              <a:rPr lang="en-IN" sz="2400" smtClean="0"/>
              <a:t>Threat – means that there is a level of coordinated human involvement in the attack</a:t>
            </a:r>
          </a:p>
        </p:txBody>
      </p:sp>
    </p:spTree>
    <p:extLst>
      <p:ext uri="{BB962C8B-B14F-4D97-AF65-F5344CB8AC3E}">
        <p14:creationId xmlns:p14="http://schemas.microsoft.com/office/powerpoint/2010/main" xmlns="" val="172246600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SSS_I\presentations\Screenshots_for_ppts-latest\malware_life_cycle_advanced.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5775" y="838200"/>
            <a:ext cx="8201025"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03" name="TextBox 4"/>
          <p:cNvSpPr txBox="1">
            <a:spLocks noChangeArrowheads="1"/>
          </p:cNvSpPr>
          <p:nvPr/>
        </p:nvSpPr>
        <p:spPr bwMode="auto">
          <a:xfrm>
            <a:off x="5257800" y="6096000"/>
            <a:ext cx="28956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algn="r" eaLnBrk="1" fontAlgn="base" hangingPunct="1">
              <a:spcBef>
                <a:spcPct val="0"/>
              </a:spcBef>
              <a:spcAft>
                <a:spcPct val="0"/>
              </a:spcAft>
            </a:pPr>
            <a:r>
              <a:rPr lang="en-US" sz="1200" i="1" u="none" smtClean="0">
                <a:solidFill>
                  <a:srgbClr val="000000"/>
                </a:solidFill>
              </a:rPr>
              <a:t>Source: Damballa</a:t>
            </a:r>
            <a:endParaRPr lang="en-IN" sz="1200" i="1" u="none" smtClean="0">
              <a:solidFill>
                <a:srgbClr val="000000"/>
              </a:solidFill>
            </a:endParaRPr>
          </a:p>
        </p:txBody>
      </p:sp>
      <p:sp>
        <p:nvSpPr>
          <p:cNvPr id="51204" name="TextBox 5"/>
          <p:cNvSpPr txBox="1">
            <a:spLocks noChangeArrowheads="1"/>
          </p:cNvSpPr>
          <p:nvPr/>
        </p:nvSpPr>
        <p:spPr bwMode="auto">
          <a:xfrm>
            <a:off x="228600" y="152400"/>
            <a:ext cx="57912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u="none" smtClean="0">
                <a:solidFill>
                  <a:srgbClr val="000000"/>
                </a:solidFill>
              </a:rPr>
              <a:t>Resilient malware infrastructure</a:t>
            </a:r>
            <a:endParaRPr lang="en-IN" u="none" smtClean="0">
              <a:solidFill>
                <a:srgbClr val="000000"/>
              </a:solidFill>
            </a:endParaRPr>
          </a:p>
        </p:txBody>
      </p:sp>
    </p:spTree>
    <p:extLst>
      <p:ext uri="{BB962C8B-B14F-4D97-AF65-F5344CB8AC3E}">
        <p14:creationId xmlns:p14="http://schemas.microsoft.com/office/powerpoint/2010/main" xmlns="" val="161063361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idx="4294967295"/>
          </p:nvPr>
        </p:nvSpPr>
        <p:spPr>
          <a:xfrm>
            <a:off x="0" y="0"/>
            <a:ext cx="8229600" cy="685800"/>
          </a:xfrm>
        </p:spPr>
        <p:txBody>
          <a:bodyPr/>
          <a:lstStyle/>
          <a:p>
            <a:pPr algn="l" eaLnBrk="1" hangingPunct="1"/>
            <a:r>
              <a:rPr lang="en-US" sz="2800" smtClean="0"/>
              <a:t>Data exfiltration channels</a:t>
            </a:r>
            <a:endParaRPr lang="en-IN" sz="2800" smtClean="0"/>
          </a:p>
        </p:txBody>
      </p:sp>
      <p:sp>
        <p:nvSpPr>
          <p:cNvPr id="54275" name="Content Placeholder 2"/>
          <p:cNvSpPr>
            <a:spLocks noGrp="1"/>
          </p:cNvSpPr>
          <p:nvPr>
            <p:ph idx="4294967295"/>
          </p:nvPr>
        </p:nvSpPr>
        <p:spPr>
          <a:xfrm>
            <a:off x="228600" y="914400"/>
            <a:ext cx="8686800" cy="5486400"/>
          </a:xfrm>
        </p:spPr>
        <p:txBody>
          <a:bodyPr/>
          <a:lstStyle/>
          <a:p>
            <a:r>
              <a:rPr lang="en-US" sz="2400" smtClean="0"/>
              <a:t>HTTP</a:t>
            </a:r>
          </a:p>
          <a:p>
            <a:r>
              <a:rPr lang="en-US" sz="2400" smtClean="0"/>
              <a:t>HTTPS</a:t>
            </a:r>
          </a:p>
          <a:p>
            <a:r>
              <a:rPr lang="en-US" sz="2400" smtClean="0"/>
              <a:t>FTP</a:t>
            </a:r>
          </a:p>
          <a:p>
            <a:r>
              <a:rPr lang="en-US" sz="2400" smtClean="0"/>
              <a:t>Email</a:t>
            </a:r>
          </a:p>
          <a:p>
            <a:r>
              <a:rPr lang="en-US" sz="2400" smtClean="0"/>
              <a:t>Covert channels</a:t>
            </a:r>
          </a:p>
          <a:p>
            <a:pPr lvl="1"/>
            <a:r>
              <a:rPr lang="en-US" sz="2000" smtClean="0"/>
              <a:t>Timing</a:t>
            </a:r>
          </a:p>
          <a:p>
            <a:pPr lvl="1"/>
            <a:r>
              <a:rPr lang="en-US" sz="2000" smtClean="0"/>
              <a:t>storage</a:t>
            </a:r>
          </a:p>
          <a:p>
            <a:endParaRPr lang="en-IN" sz="2400" smtClean="0"/>
          </a:p>
        </p:txBody>
      </p:sp>
    </p:spTree>
    <p:extLst>
      <p:ext uri="{BB962C8B-B14F-4D97-AF65-F5344CB8AC3E}">
        <p14:creationId xmlns:p14="http://schemas.microsoft.com/office/powerpoint/2010/main" xmlns="" val="309141788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228600" y="762000"/>
          <a:ext cx="8610600" cy="5940430"/>
        </p:xfrm>
        <a:graphic>
          <a:graphicData uri="http://schemas.openxmlformats.org/drawingml/2006/table">
            <a:tbl>
              <a:tblPr/>
              <a:tblGrid>
                <a:gridCol w="2152650"/>
                <a:gridCol w="2152650"/>
                <a:gridCol w="2152650"/>
                <a:gridCol w="2152650"/>
              </a:tblGrid>
              <a:tr h="204651">
                <a:tc>
                  <a:txBody>
                    <a:bodyPr/>
                    <a:lstStyle/>
                    <a:p>
                      <a:pPr marL="47625" marR="0" lvl="0" indent="0" algn="ctr" defTabSz="914400" rtl="0" eaLnBrk="1" fontAlgn="base" latinLnBrk="0" hangingPunct="1">
                        <a:lnSpc>
                          <a:spcPts val="1200"/>
                        </a:lnSpc>
                        <a:spcBef>
                          <a:spcPts val="375"/>
                        </a:spcBef>
                        <a:spcAft>
                          <a:spcPts val="375"/>
                        </a:spcAft>
                        <a:buClrTx/>
                        <a:buSzTx/>
                        <a:buFontTx/>
                        <a:buNone/>
                        <a:tabLst/>
                      </a:pPr>
                      <a:r>
                        <a:rPr kumimoji="0" lang="en-IN" sz="1200" b="1" i="0" u="none" strike="noStrike" cap="none" normalizeH="0" baseline="0" smtClean="0">
                          <a:ln>
                            <a:noFill/>
                          </a:ln>
                          <a:solidFill>
                            <a:srgbClr val="000000"/>
                          </a:solidFill>
                          <a:effectLst/>
                          <a:latin typeface="Helvetica" pitchFamily="34" charset="0"/>
                          <a:ea typeface="Calibri" pitchFamily="34" charset="0"/>
                          <a:cs typeface="Mangal" pitchFamily="18" charset="0"/>
                        </a:rPr>
                        <a:t>Antivirus</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6118" marR="26118" marT="26120" marB="26120" anchor="ctr" horzOverflow="overflow">
                    <a:lnL>
                      <a:noFill/>
                    </a:lnL>
                    <a:lnR>
                      <a:noFill/>
                    </a:lnR>
                    <a:lnT>
                      <a:noFill/>
                    </a:lnT>
                    <a:lnB>
                      <a:noFill/>
                    </a:lnB>
                    <a:lnTlToBr>
                      <a:noFill/>
                    </a:lnTlToBr>
                    <a:lnBlToTr>
                      <a:noFill/>
                    </a:lnBlToTr>
                    <a:solidFill>
                      <a:srgbClr val="EFEFEF"/>
                    </a:solidFill>
                  </a:tcPr>
                </a:tc>
                <a:tc>
                  <a:txBody>
                    <a:bodyPr/>
                    <a:lstStyle/>
                    <a:p>
                      <a:pPr marL="47625" marR="0" lvl="0" indent="0" algn="ctr" defTabSz="914400" rtl="0" eaLnBrk="1" fontAlgn="base" latinLnBrk="0" hangingPunct="1">
                        <a:lnSpc>
                          <a:spcPts val="1200"/>
                        </a:lnSpc>
                        <a:spcBef>
                          <a:spcPts val="375"/>
                        </a:spcBef>
                        <a:spcAft>
                          <a:spcPts val="375"/>
                        </a:spcAft>
                        <a:buClrTx/>
                        <a:buSzTx/>
                        <a:buFontTx/>
                        <a:buNone/>
                        <a:tabLst/>
                      </a:pPr>
                      <a:r>
                        <a:rPr kumimoji="0" lang="en-IN" sz="1200" b="1" i="0" u="none" strike="noStrike" cap="none" normalizeH="0" baseline="0" smtClean="0">
                          <a:ln>
                            <a:noFill/>
                          </a:ln>
                          <a:solidFill>
                            <a:srgbClr val="000000"/>
                          </a:solidFill>
                          <a:effectLst/>
                          <a:latin typeface="Helvetica" pitchFamily="34" charset="0"/>
                          <a:ea typeface="Calibri" pitchFamily="34" charset="0"/>
                          <a:cs typeface="Mangal" pitchFamily="18" charset="0"/>
                        </a:rPr>
                        <a:t>Version</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6118" marR="26118" marT="26120" marB="26120" anchor="ctr" horzOverflow="overflow">
                    <a:lnL>
                      <a:noFill/>
                    </a:lnL>
                    <a:lnR>
                      <a:noFill/>
                    </a:lnR>
                    <a:lnT>
                      <a:noFill/>
                    </a:lnT>
                    <a:lnB>
                      <a:noFill/>
                    </a:lnB>
                    <a:lnTlToBr>
                      <a:noFill/>
                    </a:lnTlToBr>
                    <a:lnBlToTr>
                      <a:noFill/>
                    </a:lnBlToTr>
                    <a:solidFill>
                      <a:srgbClr val="EFEFEF"/>
                    </a:solidFill>
                  </a:tcPr>
                </a:tc>
                <a:tc>
                  <a:txBody>
                    <a:bodyPr/>
                    <a:lstStyle/>
                    <a:p>
                      <a:pPr marL="47625" marR="0" lvl="0" indent="0" algn="ctr" defTabSz="914400" rtl="0" eaLnBrk="1" fontAlgn="base" latinLnBrk="0" hangingPunct="1">
                        <a:lnSpc>
                          <a:spcPts val="1200"/>
                        </a:lnSpc>
                        <a:spcBef>
                          <a:spcPts val="375"/>
                        </a:spcBef>
                        <a:spcAft>
                          <a:spcPts val="375"/>
                        </a:spcAft>
                        <a:buClrTx/>
                        <a:buSzTx/>
                        <a:buFontTx/>
                        <a:buNone/>
                        <a:tabLst/>
                      </a:pPr>
                      <a:r>
                        <a:rPr kumimoji="0" lang="en-IN" sz="1200" b="1" i="0" u="none" strike="noStrike" cap="none" normalizeH="0" baseline="0" smtClean="0">
                          <a:ln>
                            <a:noFill/>
                          </a:ln>
                          <a:solidFill>
                            <a:srgbClr val="000000"/>
                          </a:solidFill>
                          <a:effectLst/>
                          <a:latin typeface="Helvetica" pitchFamily="34" charset="0"/>
                          <a:ea typeface="Calibri" pitchFamily="34" charset="0"/>
                          <a:cs typeface="Mangal" pitchFamily="18" charset="0"/>
                        </a:rPr>
                        <a:t>Last Update</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6118" marR="26118" marT="26120" marB="26120" anchor="ctr" horzOverflow="overflow">
                    <a:lnL>
                      <a:noFill/>
                    </a:lnL>
                    <a:lnR>
                      <a:noFill/>
                    </a:lnR>
                    <a:lnT>
                      <a:noFill/>
                    </a:lnT>
                    <a:lnB>
                      <a:noFill/>
                    </a:lnB>
                    <a:lnTlToBr>
                      <a:noFill/>
                    </a:lnTlToBr>
                    <a:lnBlToTr>
                      <a:noFill/>
                    </a:lnBlToTr>
                    <a:solidFill>
                      <a:srgbClr val="EFEFEF"/>
                    </a:solidFill>
                  </a:tcPr>
                </a:tc>
                <a:tc>
                  <a:txBody>
                    <a:bodyPr/>
                    <a:lstStyle/>
                    <a:p>
                      <a:pPr marL="47625" marR="0" lvl="0" indent="0" algn="ctr" defTabSz="914400" rtl="0" eaLnBrk="1" fontAlgn="base" latinLnBrk="0" hangingPunct="1">
                        <a:lnSpc>
                          <a:spcPts val="1200"/>
                        </a:lnSpc>
                        <a:spcBef>
                          <a:spcPts val="375"/>
                        </a:spcBef>
                        <a:spcAft>
                          <a:spcPts val="375"/>
                        </a:spcAft>
                        <a:buClrTx/>
                        <a:buSzTx/>
                        <a:buFontTx/>
                        <a:buNone/>
                        <a:tabLst/>
                      </a:pPr>
                      <a:r>
                        <a:rPr kumimoji="0" lang="en-IN" sz="1200" b="1" i="0" u="none" strike="noStrike" cap="none" normalizeH="0" baseline="0" smtClean="0">
                          <a:ln>
                            <a:noFill/>
                          </a:ln>
                          <a:solidFill>
                            <a:srgbClr val="000000"/>
                          </a:solidFill>
                          <a:effectLst/>
                          <a:latin typeface="Helvetica" pitchFamily="34" charset="0"/>
                          <a:ea typeface="Calibri" pitchFamily="34" charset="0"/>
                          <a:cs typeface="Mangal" pitchFamily="18" charset="0"/>
                        </a:rPr>
                        <a:t>Result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6118" marR="26118" marT="26120" marB="26120" anchor="ctr" horzOverflow="overflow">
                    <a:lnL>
                      <a:noFill/>
                    </a:lnL>
                    <a:lnR>
                      <a:noFill/>
                    </a:lnR>
                    <a:lnT>
                      <a:noFill/>
                    </a:lnT>
                    <a:lnB>
                      <a:noFill/>
                    </a:lnB>
                    <a:lnTlToBr>
                      <a:noFill/>
                    </a:lnTlToBr>
                    <a:lnBlToTr>
                      <a:noFill/>
                    </a:lnBlToTr>
                    <a:solidFill>
                      <a:srgbClr val="EFEFEF"/>
                    </a:solidFill>
                  </a:tcPr>
                </a:tc>
              </a:tr>
              <a:tr h="346616">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a-squared</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4.5.0.50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Trojan.Win32.Zapchast!IK</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384204">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AhnLab-V3</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2010.05.18.01</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Win-Trojan/Office.84926</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AntiVir</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8.2.1.242</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Antiy-AVL</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2.0.3.7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Authentium</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5.2.0.5</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Avast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4.8.1351.0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Win32:Bifrose-ENX</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Avast5</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5.0.332.0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Win32:Bifrose-ENX</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AVG</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9.0.0.787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346616">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BitDefender</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7.2</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Exploit.MSWord.Ginwui.Gen</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CAT-QuickHeal</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10.00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ClamAV</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0.96.0.3-git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Comodo</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4868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DrWeb</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5.0.2.03300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eSafe</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7.0.17.0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eTrust-Vet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35.2.7495</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F-Prot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4.5.1.85</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346616">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F-Secure</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9.0.15370.0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Exploit.MSWord.Ginwui.Gen</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Fortinet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4.1.133.0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346616">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GData</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21</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Exploit.MSWord.Ginwui.Gen</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331813">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Ikarus</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T3.1.1.84.0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Trojan.Win32.Zapchast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331813">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Jiangmin</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13.0.900</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DB2716"/>
                          </a:solidFill>
                          <a:effectLst/>
                          <a:latin typeface="Courier New" pitchFamily="49" charset="0"/>
                          <a:ea typeface="Calibri" pitchFamily="34" charset="0"/>
                          <a:cs typeface="Mangal" pitchFamily="18" charset="0"/>
                        </a:rPr>
                        <a:t>Heur:Backdoor/PcClient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Kaspersky</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7.0.0.125</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McAfee</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5.400.0.1158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2010.05.18</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noFill/>
                  </a:tcPr>
                </a:tc>
              </a:tr>
              <a:tr h="194205">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McAfee-GW-Edition</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2010.1</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2010.05.17</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c>
                  <a:txBody>
                    <a:bodyPr/>
                    <a:lstStyle/>
                    <a:p>
                      <a:pPr marL="38100" marR="0" lvl="0" indent="0" algn="l" defTabSz="914400" rtl="0" eaLnBrk="1" fontAlgn="base" latinLnBrk="0" hangingPunct="1">
                        <a:lnSpc>
                          <a:spcPts val="1200"/>
                        </a:lnSpc>
                        <a:spcBef>
                          <a:spcPts val="300"/>
                        </a:spcBef>
                        <a:spcAft>
                          <a:spcPts val="300"/>
                        </a:spcAft>
                        <a:buClrTx/>
                        <a:buSzTx/>
                        <a:buFontTx/>
                        <a:buNone/>
                        <a:tabLst/>
                      </a:pPr>
                      <a:r>
                        <a:rPr kumimoji="0" lang="en-IN" sz="1200" b="0" i="0" u="none" strike="noStrike" cap="none" normalizeH="0" baseline="0" smtClean="0">
                          <a:ln>
                            <a:noFill/>
                          </a:ln>
                          <a:solidFill>
                            <a:srgbClr val="000000"/>
                          </a:solidFill>
                          <a:effectLst/>
                          <a:latin typeface="Courier New" pitchFamily="49" charset="0"/>
                          <a:ea typeface="Calibri" pitchFamily="34" charset="0"/>
                          <a:cs typeface="Mangal" pitchFamily="18" charset="0"/>
                        </a:rPr>
                        <a:t>-</a:t>
                      </a:r>
                      <a:endParaRPr kumimoji="0" lang="en-IN" sz="1200" b="0" i="0" u="none" strike="noStrike" cap="none" normalizeH="0" baseline="0" smtClean="0">
                        <a:ln>
                          <a:noFill/>
                        </a:ln>
                        <a:solidFill>
                          <a:schemeClr val="tx1"/>
                        </a:solidFill>
                        <a:effectLst/>
                        <a:latin typeface="Calibri" pitchFamily="34" charset="0"/>
                        <a:ea typeface="Calibri" pitchFamily="34" charset="0"/>
                        <a:cs typeface="Mangal" pitchFamily="18" charset="0"/>
                      </a:endParaRPr>
                    </a:p>
                  </a:txBody>
                  <a:tcPr marL="20895" marR="20895" marT="20897" marB="20897" anchor="ctr" horzOverflow="overflow">
                    <a:lnL>
                      <a:noFill/>
                    </a:lnL>
                    <a:lnR>
                      <a:noFill/>
                    </a:lnR>
                    <a:lnT>
                      <a:noFill/>
                    </a:lnT>
                    <a:lnB>
                      <a:noFill/>
                    </a:lnB>
                    <a:lnTlToBr>
                      <a:noFill/>
                    </a:lnTlToBr>
                    <a:lnBlToTr>
                      <a:noFill/>
                    </a:lnBlToTr>
                    <a:solidFill>
                      <a:srgbClr val="E2F1FF"/>
                    </a:solidFill>
                  </a:tcPr>
                </a:tc>
              </a:tr>
            </a:tbl>
          </a:graphicData>
        </a:graphic>
      </p:graphicFrame>
      <p:sp>
        <p:nvSpPr>
          <p:cNvPr id="57447" name="TextBox 7"/>
          <p:cNvSpPr txBox="1">
            <a:spLocks noChangeArrowheads="1"/>
          </p:cNvSpPr>
          <p:nvPr/>
        </p:nvSpPr>
        <p:spPr bwMode="auto">
          <a:xfrm>
            <a:off x="228600" y="152400"/>
            <a:ext cx="59436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u="sng">
                <a:solidFill>
                  <a:schemeClr val="tx1"/>
                </a:solidFill>
                <a:latin typeface="Arial" charset="0"/>
                <a:cs typeface="Arial" charset="0"/>
              </a:defRPr>
            </a:lvl1pPr>
            <a:lvl2pPr marL="742950" indent="-285750" eaLnBrk="0" hangingPunct="0">
              <a:defRPr sz="2800" u="sng">
                <a:solidFill>
                  <a:schemeClr val="tx1"/>
                </a:solidFill>
                <a:latin typeface="Arial" charset="0"/>
                <a:cs typeface="Arial" charset="0"/>
              </a:defRPr>
            </a:lvl2pPr>
            <a:lvl3pPr marL="1143000" indent="-228600" eaLnBrk="0" hangingPunct="0">
              <a:defRPr sz="2800" u="sng">
                <a:solidFill>
                  <a:schemeClr val="tx1"/>
                </a:solidFill>
                <a:latin typeface="Arial" charset="0"/>
                <a:cs typeface="Arial" charset="0"/>
              </a:defRPr>
            </a:lvl3pPr>
            <a:lvl4pPr marL="1600200" indent="-228600" eaLnBrk="0" hangingPunct="0">
              <a:defRPr sz="2800" u="sng">
                <a:solidFill>
                  <a:schemeClr val="tx1"/>
                </a:solidFill>
                <a:latin typeface="Arial" charset="0"/>
                <a:cs typeface="Arial" charset="0"/>
              </a:defRPr>
            </a:lvl4pPr>
            <a:lvl5pPr marL="2057400" indent="-228600" eaLnBrk="0" hangingPunct="0">
              <a:defRPr sz="2800" u="sng">
                <a:solidFill>
                  <a:schemeClr val="tx1"/>
                </a:solidFill>
                <a:latin typeface="Arial" charset="0"/>
                <a:cs typeface="Arial" charset="0"/>
              </a:defRPr>
            </a:lvl5pPr>
            <a:lvl6pPr marL="2514600" indent="-228600" eaLnBrk="0" fontAlgn="base" hangingPunct="0">
              <a:spcBef>
                <a:spcPct val="0"/>
              </a:spcBef>
              <a:spcAft>
                <a:spcPct val="0"/>
              </a:spcAft>
              <a:defRPr sz="2800" u="sng">
                <a:solidFill>
                  <a:schemeClr val="tx1"/>
                </a:solidFill>
                <a:latin typeface="Arial" charset="0"/>
                <a:cs typeface="Arial" charset="0"/>
              </a:defRPr>
            </a:lvl6pPr>
            <a:lvl7pPr marL="2971800" indent="-228600" eaLnBrk="0" fontAlgn="base" hangingPunct="0">
              <a:spcBef>
                <a:spcPct val="0"/>
              </a:spcBef>
              <a:spcAft>
                <a:spcPct val="0"/>
              </a:spcAft>
              <a:defRPr sz="2800" u="sng">
                <a:solidFill>
                  <a:schemeClr val="tx1"/>
                </a:solidFill>
                <a:latin typeface="Arial" charset="0"/>
                <a:cs typeface="Arial" charset="0"/>
              </a:defRPr>
            </a:lvl7pPr>
            <a:lvl8pPr marL="3429000" indent="-228600" eaLnBrk="0" fontAlgn="base" hangingPunct="0">
              <a:spcBef>
                <a:spcPct val="0"/>
              </a:spcBef>
              <a:spcAft>
                <a:spcPct val="0"/>
              </a:spcAft>
              <a:defRPr sz="2800" u="sng">
                <a:solidFill>
                  <a:schemeClr val="tx1"/>
                </a:solidFill>
                <a:latin typeface="Arial" charset="0"/>
                <a:cs typeface="Arial" charset="0"/>
              </a:defRPr>
            </a:lvl8pPr>
            <a:lvl9pPr marL="3886200" indent="-228600" eaLnBrk="0" fontAlgn="base" hangingPunct="0">
              <a:spcBef>
                <a:spcPct val="0"/>
              </a:spcBef>
              <a:spcAft>
                <a:spcPct val="0"/>
              </a:spcAft>
              <a:defRPr sz="2800" u="sng">
                <a:solidFill>
                  <a:schemeClr val="tx1"/>
                </a:solidFill>
                <a:latin typeface="Arial" charset="0"/>
                <a:cs typeface="Arial" charset="0"/>
              </a:defRPr>
            </a:lvl9pPr>
          </a:lstStyle>
          <a:p>
            <a:pPr eaLnBrk="1" fontAlgn="base" hangingPunct="1">
              <a:spcBef>
                <a:spcPct val="0"/>
              </a:spcBef>
              <a:spcAft>
                <a:spcPct val="0"/>
              </a:spcAft>
            </a:pPr>
            <a:r>
              <a:rPr lang="en-US" u="none" smtClean="0">
                <a:solidFill>
                  <a:srgbClr val="000000"/>
                </a:solidFill>
              </a:rPr>
              <a:t>AV detection</a:t>
            </a:r>
            <a:endParaRPr lang="en-IN" u="none" smtClean="0">
              <a:solidFill>
                <a:srgbClr val="000000"/>
              </a:solidFill>
            </a:endParaRPr>
          </a:p>
        </p:txBody>
      </p:sp>
    </p:spTree>
    <p:extLst>
      <p:ext uri="{BB962C8B-B14F-4D97-AF65-F5344CB8AC3E}">
        <p14:creationId xmlns:p14="http://schemas.microsoft.com/office/powerpoint/2010/main" xmlns="" val="21211875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0" y="0"/>
            <a:ext cx="8229600" cy="685800"/>
          </a:xfrm>
        </p:spPr>
        <p:txBody>
          <a:bodyPr/>
          <a:lstStyle/>
          <a:p>
            <a:pPr algn="l" eaLnBrk="1" hangingPunct="1"/>
            <a:r>
              <a:rPr lang="en-US" sz="3200" smtClean="0"/>
              <a:t>Target – Critical infrastructure</a:t>
            </a:r>
            <a:endParaRPr lang="en-IN" sz="3200" smtClean="0"/>
          </a:p>
        </p:txBody>
      </p:sp>
      <p:sp>
        <p:nvSpPr>
          <p:cNvPr id="59395" name="Content Placeholder 2"/>
          <p:cNvSpPr>
            <a:spLocks noGrp="1"/>
          </p:cNvSpPr>
          <p:nvPr>
            <p:ph idx="1"/>
          </p:nvPr>
        </p:nvSpPr>
        <p:spPr>
          <a:xfrm>
            <a:off x="228600" y="762000"/>
            <a:ext cx="8610600" cy="5562600"/>
          </a:xfrm>
        </p:spPr>
        <p:txBody>
          <a:bodyPr/>
          <a:lstStyle/>
          <a:p>
            <a:pPr eaLnBrk="1" hangingPunct="1"/>
            <a:r>
              <a:rPr lang="en-US" sz="2200" smtClean="0">
                <a:cs typeface="Times New Roman" pitchFamily="18" charset="0"/>
              </a:rPr>
              <a:t>Attacks rising since Mid 2010</a:t>
            </a:r>
          </a:p>
          <a:p>
            <a:pPr eaLnBrk="1" hangingPunct="1"/>
            <a:r>
              <a:rPr lang="en-US" sz="2200" smtClean="0">
                <a:cs typeface="Times New Roman" pitchFamily="18" charset="0"/>
              </a:rPr>
              <a:t>Stuxnet.. </a:t>
            </a:r>
          </a:p>
          <a:p>
            <a:pPr lvl="1" eaLnBrk="1" hangingPunct="1"/>
            <a:r>
              <a:rPr lang="en-US" sz="1800" smtClean="0">
                <a:cs typeface="Times New Roman" pitchFamily="18" charset="0"/>
              </a:rPr>
              <a:t>PLCs – Nuclear Plants</a:t>
            </a:r>
          </a:p>
          <a:p>
            <a:pPr eaLnBrk="1" hangingPunct="1"/>
            <a:r>
              <a:rPr lang="en-US" sz="2200" smtClean="0">
                <a:cs typeface="Times New Roman" pitchFamily="18" charset="0"/>
              </a:rPr>
              <a:t>Duqu </a:t>
            </a:r>
          </a:p>
          <a:p>
            <a:pPr lvl="1" eaLnBrk="1" hangingPunct="1"/>
            <a:r>
              <a:rPr lang="en-US" sz="1800" smtClean="0">
                <a:cs typeface="Times New Roman" pitchFamily="18" charset="0"/>
              </a:rPr>
              <a:t>Industrial Research data</a:t>
            </a:r>
          </a:p>
          <a:p>
            <a:pPr eaLnBrk="1" hangingPunct="1"/>
            <a:r>
              <a:rPr lang="en-US" sz="2200" smtClean="0">
                <a:cs typeface="Times New Roman" pitchFamily="18" charset="0"/>
              </a:rPr>
              <a:t>Nitro –  </a:t>
            </a:r>
          </a:p>
          <a:p>
            <a:pPr lvl="1" eaLnBrk="1" hangingPunct="1"/>
            <a:r>
              <a:rPr lang="en-US" sz="1800" smtClean="0">
                <a:cs typeface="Times New Roman" pitchFamily="18" charset="0"/>
              </a:rPr>
              <a:t>data of Chemical industrial systems</a:t>
            </a:r>
          </a:p>
          <a:p>
            <a:pPr lvl="1" eaLnBrk="1" hangingPunct="1"/>
            <a:endParaRPr lang="en-US" sz="1800" smtClean="0">
              <a:cs typeface="Times New Roman" pitchFamily="18" charset="0"/>
            </a:endParaRPr>
          </a:p>
          <a:p>
            <a:pPr eaLnBrk="1" hangingPunct="1"/>
            <a:r>
              <a:rPr lang="en-US" sz="2200" smtClean="0">
                <a:cs typeface="Times New Roman" pitchFamily="18" charset="0"/>
              </a:rPr>
              <a:t>Certifying Authorities – new target – </a:t>
            </a:r>
            <a:r>
              <a:rPr lang="en-US" sz="2200" smtClean="0">
                <a:solidFill>
                  <a:srgbClr val="0000FF"/>
                </a:solidFill>
                <a:cs typeface="Times New Roman" pitchFamily="18" charset="0"/>
              </a:rPr>
              <a:t>how critical ? </a:t>
            </a:r>
          </a:p>
          <a:p>
            <a:pPr lvl="1" eaLnBrk="1" hangingPunct="1"/>
            <a:r>
              <a:rPr lang="en-US" sz="2200" smtClean="0">
                <a:cs typeface="Times New Roman" pitchFamily="18" charset="0"/>
              </a:rPr>
              <a:t>Comodo – March 2011</a:t>
            </a:r>
          </a:p>
          <a:p>
            <a:pPr lvl="1" eaLnBrk="1" hangingPunct="1"/>
            <a:r>
              <a:rPr lang="en-US" sz="2200" smtClean="0">
                <a:cs typeface="Times New Roman" pitchFamily="18" charset="0"/>
              </a:rPr>
              <a:t>Diginotar – August 2011</a:t>
            </a:r>
          </a:p>
          <a:p>
            <a:pPr lvl="1" eaLnBrk="1" hangingPunct="1"/>
            <a:r>
              <a:rPr lang="en-US" sz="2200" smtClean="0">
                <a:cs typeface="Times New Roman" pitchFamily="18" charset="0"/>
              </a:rPr>
              <a:t>Digi CERT – November 2011</a:t>
            </a:r>
          </a:p>
          <a:p>
            <a:pPr lvl="1" eaLnBrk="1" hangingPunct="1"/>
            <a:endParaRPr lang="en-US" sz="1700" smtClean="0">
              <a:cs typeface="Times New Roman" pitchFamily="18" charset="0"/>
            </a:endParaRPr>
          </a:p>
          <a:p>
            <a:pPr eaLnBrk="1" hangingPunct="1"/>
            <a:endParaRPr lang="en-IN" sz="2100" smtClean="0">
              <a:cs typeface="Times New Roman" pitchFamily="18" charset="0"/>
            </a:endParaRPr>
          </a:p>
          <a:p>
            <a:pPr eaLnBrk="1" hangingPunct="1"/>
            <a:endParaRPr lang="en-IN" sz="2400" smtClean="0">
              <a:cs typeface="Times New Roman" pitchFamily="18" charset="0"/>
            </a:endParaRPr>
          </a:p>
        </p:txBody>
      </p:sp>
    </p:spTree>
    <p:extLst>
      <p:ext uri="{BB962C8B-B14F-4D97-AF65-F5344CB8AC3E}">
        <p14:creationId xmlns:p14="http://schemas.microsoft.com/office/powerpoint/2010/main" xmlns="" val="334428384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0" y="0"/>
            <a:ext cx="8229600" cy="685800"/>
          </a:xfrm>
        </p:spPr>
        <p:txBody>
          <a:bodyPr/>
          <a:lstStyle/>
          <a:p>
            <a:pPr algn="l" eaLnBrk="1" hangingPunct="1"/>
            <a:r>
              <a:rPr lang="en-US" sz="3200" smtClean="0"/>
              <a:t>Stuxnet – sophisticated malware</a:t>
            </a:r>
            <a:endParaRPr lang="en-IN" sz="3200" smtClean="0"/>
          </a:p>
        </p:txBody>
      </p:sp>
      <p:sp>
        <p:nvSpPr>
          <p:cNvPr id="60419" name="Content Placeholder 2"/>
          <p:cNvSpPr>
            <a:spLocks noGrp="1"/>
          </p:cNvSpPr>
          <p:nvPr>
            <p:ph idx="1"/>
          </p:nvPr>
        </p:nvSpPr>
        <p:spPr>
          <a:xfrm>
            <a:off x="228600" y="762000"/>
            <a:ext cx="8610600" cy="5943600"/>
          </a:xfrm>
        </p:spPr>
        <p:txBody>
          <a:bodyPr/>
          <a:lstStyle/>
          <a:p>
            <a:pPr eaLnBrk="1" hangingPunct="1"/>
            <a:r>
              <a:rPr lang="en-US" sz="2100" smtClean="0">
                <a:cs typeface="Times New Roman" pitchFamily="18" charset="0"/>
              </a:rPr>
              <a:t>Making of virus started in June 2009</a:t>
            </a:r>
          </a:p>
          <a:p>
            <a:pPr eaLnBrk="1" hangingPunct="1"/>
            <a:r>
              <a:rPr lang="en-US" sz="2100" smtClean="0">
                <a:cs typeface="Times New Roman" pitchFamily="18" charset="0"/>
              </a:rPr>
              <a:t>Stuxnet exploits latest </a:t>
            </a:r>
            <a:r>
              <a:rPr lang="en-IN" sz="2100" smtClean="0">
                <a:cs typeface="Times New Roman" pitchFamily="18" charset="0"/>
              </a:rPr>
              <a:t>(zero-day) vulnerabilities in Windows sytems to infect Windows computer</a:t>
            </a:r>
          </a:p>
          <a:p>
            <a:pPr eaLnBrk="1" hangingPunct="1"/>
            <a:r>
              <a:rPr lang="en-IN" sz="2100" smtClean="0">
                <a:cs typeface="Times New Roman" pitchFamily="18" charset="0"/>
              </a:rPr>
              <a:t>Propagates via Removable drives (USB) and Network shares</a:t>
            </a:r>
          </a:p>
          <a:p>
            <a:pPr eaLnBrk="1" hangingPunct="1"/>
            <a:r>
              <a:rPr lang="en-IN" sz="2100" smtClean="0">
                <a:cs typeface="Times New Roman" pitchFamily="18" charset="0"/>
              </a:rPr>
              <a:t>Looks for specific Programmable Logic Control (PLC) systems (built by Siemens) used in supervisory control and data acquisition (SCADA) systems and re-program them to sabotage functions of infrastructure particularly centrifuges</a:t>
            </a:r>
          </a:p>
          <a:p>
            <a:pPr eaLnBrk="1" hangingPunct="1"/>
            <a:r>
              <a:rPr lang="en-IN" sz="2100" smtClean="0">
                <a:cs typeface="Times New Roman" pitchFamily="18" charset="0"/>
              </a:rPr>
              <a:t>Contains Rootkit to hide itself from Antivirus</a:t>
            </a:r>
          </a:p>
          <a:p>
            <a:pPr eaLnBrk="1" hangingPunct="1"/>
            <a:r>
              <a:rPr lang="en-IN" sz="2100" smtClean="0">
                <a:cs typeface="Times New Roman" pitchFamily="18" charset="0"/>
              </a:rPr>
              <a:t>Uses stolen certificates (of Realtek, JMicron) for signing fake drivers</a:t>
            </a:r>
          </a:p>
          <a:p>
            <a:pPr eaLnBrk="1" hangingPunct="1"/>
            <a:r>
              <a:rPr lang="en-IN" sz="2100" smtClean="0">
                <a:cs typeface="Times New Roman" pitchFamily="18" charset="0"/>
              </a:rPr>
              <a:t>Connects to remote website (C&amp;C) and sends stolen data in encrypted form</a:t>
            </a:r>
          </a:p>
          <a:p>
            <a:pPr eaLnBrk="1" hangingPunct="1"/>
            <a:r>
              <a:rPr lang="en-US" sz="2100" smtClean="0">
                <a:cs typeface="Times New Roman" pitchFamily="18" charset="0"/>
              </a:rPr>
              <a:t>Command &amp; Control (websites) were in Malaysia and Denmark</a:t>
            </a:r>
            <a:endParaRPr lang="en-IN" sz="2100" smtClean="0">
              <a:cs typeface="Times New Roman" pitchFamily="18" charset="0"/>
            </a:endParaRPr>
          </a:p>
          <a:p>
            <a:pPr eaLnBrk="1" hangingPunct="1"/>
            <a:r>
              <a:rPr lang="en-IN" sz="2100" smtClean="0">
                <a:cs typeface="Times New Roman" pitchFamily="18" charset="0"/>
              </a:rPr>
              <a:t>More variants are appearing</a:t>
            </a:r>
          </a:p>
          <a:p>
            <a:pPr eaLnBrk="1" hangingPunct="1"/>
            <a:r>
              <a:rPr lang="en-US" sz="2100" smtClean="0">
                <a:cs typeface="Times New Roman" pitchFamily="18" charset="0"/>
              </a:rPr>
              <a:t>Most infections reported in Iran, Indonesia and India</a:t>
            </a:r>
            <a:endParaRPr lang="en-IN" sz="2100" smtClean="0">
              <a:cs typeface="Times New Roman" pitchFamily="18" charset="0"/>
            </a:endParaRPr>
          </a:p>
          <a:p>
            <a:pPr eaLnBrk="1" hangingPunct="1"/>
            <a:endParaRPr lang="en-IN" sz="2400" smtClean="0">
              <a:cs typeface="Times New Roman" pitchFamily="18" charset="0"/>
            </a:endParaRPr>
          </a:p>
        </p:txBody>
      </p:sp>
    </p:spTree>
    <p:extLst>
      <p:ext uri="{BB962C8B-B14F-4D97-AF65-F5344CB8AC3E}">
        <p14:creationId xmlns:p14="http://schemas.microsoft.com/office/powerpoint/2010/main" xmlns="" val="28202989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324</TotalTime>
  <Words>5893</Words>
  <Application>Microsoft Office PowerPoint</Application>
  <PresentationFormat>On-screen Show (4:3)</PresentationFormat>
  <Paragraphs>1091</Paragraphs>
  <Slides>111</Slides>
  <Notes>42</Notes>
  <HiddenSlides>0</HiddenSlides>
  <MMClips>0</MMClips>
  <ScaleCrop>false</ScaleCrop>
  <HeadingPairs>
    <vt:vector size="6" baseType="variant">
      <vt:variant>
        <vt:lpstr>Theme</vt:lpstr>
      </vt:variant>
      <vt:variant>
        <vt:i4>6</vt:i4>
      </vt:variant>
      <vt:variant>
        <vt:lpstr>Embedded OLE Servers</vt:lpstr>
      </vt:variant>
      <vt:variant>
        <vt:i4>2</vt:i4>
      </vt:variant>
      <vt:variant>
        <vt:lpstr>Slide Titles</vt:lpstr>
      </vt:variant>
      <vt:variant>
        <vt:i4>111</vt:i4>
      </vt:variant>
    </vt:vector>
  </HeadingPairs>
  <TitlesOfParts>
    <vt:vector size="119" baseType="lpstr">
      <vt:lpstr>Office Theme</vt:lpstr>
      <vt:lpstr>1_Default Design</vt:lpstr>
      <vt:lpstr>2_Default Design</vt:lpstr>
      <vt:lpstr>3_Default Design</vt:lpstr>
      <vt:lpstr>4_Default Design</vt:lpstr>
      <vt:lpstr>5_Default Design</vt:lpstr>
      <vt:lpstr>Bitmap Image</vt:lpstr>
      <vt:lpstr>Paintbrush Picture</vt:lpstr>
      <vt:lpstr>Cyber Threats Trends Attacks Vulnerabilities</vt:lpstr>
      <vt:lpstr>Slide 2</vt:lpstr>
      <vt:lpstr>Threats</vt:lpstr>
      <vt:lpstr>Slide 4</vt:lpstr>
      <vt:lpstr>Slide 5</vt:lpstr>
      <vt:lpstr>Classification of Information  Security Threats</vt:lpstr>
      <vt:lpstr>Slide 7</vt:lpstr>
      <vt:lpstr>Popular Infection Vectors (before 2006)</vt:lpstr>
      <vt:lpstr>New age Mechanism</vt:lpstr>
      <vt:lpstr>Drive-by-download </vt:lpstr>
      <vt:lpstr>Let’s see how things work</vt:lpstr>
      <vt:lpstr>Slide 12</vt:lpstr>
      <vt:lpstr>Malware authors are shifting their focus from traditional desktop bases attack methodology to the new emerging dynamic and user interactive web applications for spreading malware</vt:lpstr>
      <vt:lpstr>Why attackers are using this . . .</vt:lpstr>
      <vt:lpstr>How do they do ???</vt:lpstr>
      <vt:lpstr>Once the malware/virus is planted on user's computer, a remote attacker/hacker can:  - Access on the infected computer - Steal user credentials, banking or other   passwords - Use as a launching pad for further attacks - Install more sophisticated malwares/viruses - Gain chain of access to corporate networks    via VPN etc for which user or user's system    is allowed for.</vt:lpstr>
      <vt:lpstr>Drive-by-download is working covertly, which make it difficult to suspect or detect.</vt:lpstr>
      <vt:lpstr>Unfortunately all of these vulnerabilities are Web application vulnerabilities.  Attacker are shifting more towards web application vulnerabilities.</vt:lpstr>
      <vt:lpstr>According to Dasient's analysis, Structural vulnerabilities comprises: </vt:lpstr>
      <vt:lpstr>Slide 20</vt:lpstr>
      <vt:lpstr>Slide 21</vt:lpstr>
      <vt:lpstr>Slide 22</vt:lpstr>
      <vt:lpstr>Slide 23</vt:lpstr>
      <vt:lpstr>These threats are serious, not so easy to patch or fix because these threats are emerging from third party applications/contents rather from the web application, which can be fixed or patched in one shot.</vt:lpstr>
      <vt:lpstr>    Talk about Attack mechanisms                           in order to exploit Structural Vulnerabilities</vt:lpstr>
      <vt:lpstr>Web application vulnerabilities</vt:lpstr>
      <vt:lpstr>Stolen admin credentials</vt:lpstr>
      <vt:lpstr>   Gumblar  Gumblar performs the following tasks: - Stealing FTP credentials - Send SPAM - Install fake anti-malware - Google search/query hijacking - Disabling security software like desktop   firewall and antivirus</vt:lpstr>
      <vt:lpstr>Slide 29</vt:lpstr>
      <vt:lpstr>Slide 30</vt:lpstr>
      <vt:lpstr>Other study shows exploitation of client side vulnerabilities</vt:lpstr>
      <vt:lpstr>Attack on client side software </vt:lpstr>
      <vt:lpstr>Recently seen</vt:lpstr>
      <vt:lpstr>Attack tool kits – Vulnerabilities exploited</vt:lpstr>
      <vt:lpstr>Social engineering</vt:lpstr>
      <vt:lpstr>Social engineering Scams</vt:lpstr>
      <vt:lpstr>Attack Vectors</vt:lpstr>
      <vt:lpstr>Phishing</vt:lpstr>
      <vt:lpstr>Process Flow of Phishing Attack</vt:lpstr>
      <vt:lpstr>Phishing in the name of Tax Refund</vt:lpstr>
      <vt:lpstr>Phishing in the name of RBI</vt:lpstr>
      <vt:lpstr>Spear phishing</vt:lpstr>
      <vt:lpstr>Targeted attacks - example</vt:lpstr>
      <vt:lpstr>Inside pdf..</vt:lpstr>
      <vt:lpstr>Dropped malware</vt:lpstr>
      <vt:lpstr>Checking cloudbased AVs</vt:lpstr>
      <vt:lpstr>Vulnerabilities exploited</vt:lpstr>
      <vt:lpstr>BlackHat SEO</vt:lpstr>
      <vt:lpstr>SEO Poisoning</vt:lpstr>
      <vt:lpstr>Rogue Antivirus - Scareware</vt:lpstr>
      <vt:lpstr>Slide 51</vt:lpstr>
      <vt:lpstr>Rouge for MAC OS X</vt:lpstr>
      <vt:lpstr>Social networks. What is there under the hood?</vt:lpstr>
      <vt:lpstr>Most popular technique for identity theft seen:</vt:lpstr>
      <vt:lpstr>Slide 55</vt:lpstr>
      <vt:lpstr>Malware through facebook</vt:lpstr>
      <vt:lpstr>Malware through tweets</vt:lpstr>
      <vt:lpstr>Hacking/ Data Breach</vt:lpstr>
      <vt:lpstr>Slide 59</vt:lpstr>
      <vt:lpstr>Targeted attacks - global</vt:lpstr>
      <vt:lpstr>Targeted attacks - global</vt:lpstr>
      <vt:lpstr>Statistics Malware Trend</vt:lpstr>
      <vt:lpstr>Slide 63</vt:lpstr>
      <vt:lpstr>Slide 64</vt:lpstr>
      <vt:lpstr>Slide 65</vt:lpstr>
      <vt:lpstr>Slide 66</vt:lpstr>
      <vt:lpstr>Website Defacements</vt:lpstr>
      <vt:lpstr>Malware propagation through websites</vt:lpstr>
      <vt:lpstr>Malware threats</vt:lpstr>
      <vt:lpstr>Attack tool kits</vt:lpstr>
      <vt:lpstr>Attack Toolkit - MPack</vt:lpstr>
      <vt:lpstr>Attack Toolkit - MPack</vt:lpstr>
      <vt:lpstr>Landing site on exploit kit </vt:lpstr>
      <vt:lpstr>Exploit set – phoenix kit</vt:lpstr>
      <vt:lpstr>Slide 75</vt:lpstr>
      <vt:lpstr>Malware Characterstics</vt:lpstr>
      <vt:lpstr>Slide 77</vt:lpstr>
      <vt:lpstr>“Virus” Like Behavior</vt:lpstr>
      <vt:lpstr>Actions for users</vt:lpstr>
      <vt:lpstr>Web defacements</vt:lpstr>
      <vt:lpstr>Slide 81</vt:lpstr>
      <vt:lpstr>Executed Shell </vt:lpstr>
      <vt:lpstr>Slide 83</vt:lpstr>
      <vt:lpstr>Slide 84</vt:lpstr>
      <vt:lpstr>Slide 85</vt:lpstr>
      <vt:lpstr>Slide 86</vt:lpstr>
      <vt:lpstr>Slide 87</vt:lpstr>
      <vt:lpstr>Captured data ..Nethell Trojan</vt:lpstr>
      <vt:lpstr>Slide 89</vt:lpstr>
      <vt:lpstr>Slide 90</vt:lpstr>
      <vt:lpstr>Slide 91</vt:lpstr>
      <vt:lpstr>Slide 92</vt:lpstr>
      <vt:lpstr>Targeted attacks</vt:lpstr>
      <vt:lpstr>Advance Persistent Threat</vt:lpstr>
      <vt:lpstr>Slide 95</vt:lpstr>
      <vt:lpstr>Data exfiltration channels</vt:lpstr>
      <vt:lpstr>Slide 97</vt:lpstr>
      <vt:lpstr>Target – Critical infrastructure</vt:lpstr>
      <vt:lpstr>Stuxnet – sophisticated malware</vt:lpstr>
      <vt:lpstr>Infection - statistics</vt:lpstr>
      <vt:lpstr>Duqu - malware</vt:lpstr>
      <vt:lpstr>Duqu – Command &amp; Control</vt:lpstr>
      <vt:lpstr>Nitro attacks</vt:lpstr>
      <vt:lpstr>Nitro attacks - infections</vt:lpstr>
      <vt:lpstr>Slide 105</vt:lpstr>
      <vt:lpstr>Slide 106</vt:lpstr>
      <vt:lpstr>Slide 107</vt:lpstr>
      <vt:lpstr>Slide 108</vt:lpstr>
      <vt:lpstr>Organisational actions</vt:lpstr>
      <vt:lpstr>Collaborative efforts</vt:lpstr>
      <vt:lpstr>Slide 111</vt:lpstr>
    </vt:vector>
  </TitlesOfParts>
  <Company>CERT-In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Cyber Attacks trends Protection measures</dc:title>
  <dc:creator>Bhupendra Singh</dc:creator>
  <cp:lastModifiedBy>G.E.L</cp:lastModifiedBy>
  <cp:revision>24</cp:revision>
  <dcterms:created xsi:type="dcterms:W3CDTF">2012-02-02T05:59:00Z</dcterms:created>
  <dcterms:modified xsi:type="dcterms:W3CDTF">2013-09-21T08:12:48Z</dcterms:modified>
</cp:coreProperties>
</file>